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81"/>
  </p:notesMasterIdLst>
  <p:sldIdLst>
    <p:sldId id="266" r:id="rId2"/>
    <p:sldId id="258" r:id="rId3"/>
    <p:sldId id="359" r:id="rId4"/>
    <p:sldId id="327" r:id="rId5"/>
    <p:sldId id="396" r:id="rId6"/>
    <p:sldId id="328" r:id="rId7"/>
    <p:sldId id="397" r:id="rId8"/>
    <p:sldId id="329" r:id="rId9"/>
    <p:sldId id="398" r:id="rId10"/>
    <p:sldId id="260" r:id="rId11"/>
    <p:sldId id="263" r:id="rId12"/>
    <p:sldId id="268" r:id="rId13"/>
    <p:sldId id="416" r:id="rId14"/>
    <p:sldId id="354" r:id="rId15"/>
    <p:sldId id="270" r:id="rId16"/>
    <p:sldId id="272" r:id="rId17"/>
    <p:sldId id="316" r:id="rId18"/>
    <p:sldId id="274" r:id="rId19"/>
    <p:sldId id="283" r:id="rId20"/>
    <p:sldId id="317" r:id="rId21"/>
    <p:sldId id="286" r:id="rId22"/>
    <p:sldId id="287" r:id="rId23"/>
    <p:sldId id="285" r:id="rId24"/>
    <p:sldId id="275" r:id="rId25"/>
    <p:sldId id="402" r:id="rId26"/>
    <p:sldId id="299" r:id="rId27"/>
    <p:sldId id="302" r:id="rId28"/>
    <p:sldId id="300" r:id="rId29"/>
    <p:sldId id="399" r:id="rId30"/>
    <p:sldId id="400" r:id="rId31"/>
    <p:sldId id="403" r:id="rId32"/>
    <p:sldId id="404" r:id="rId33"/>
    <p:sldId id="405" r:id="rId34"/>
    <p:sldId id="406" r:id="rId35"/>
    <p:sldId id="414" r:id="rId36"/>
    <p:sldId id="412" r:id="rId37"/>
    <p:sldId id="408" r:id="rId38"/>
    <p:sldId id="409" r:id="rId39"/>
    <p:sldId id="410" r:id="rId40"/>
    <p:sldId id="411" r:id="rId41"/>
    <p:sldId id="361" r:id="rId42"/>
    <p:sldId id="365" r:id="rId43"/>
    <p:sldId id="362" r:id="rId44"/>
    <p:sldId id="364" r:id="rId45"/>
    <p:sldId id="366" r:id="rId46"/>
    <p:sldId id="368" r:id="rId47"/>
    <p:sldId id="389" r:id="rId48"/>
    <p:sldId id="375" r:id="rId49"/>
    <p:sldId id="377" r:id="rId50"/>
    <p:sldId id="379" r:id="rId51"/>
    <p:sldId id="380" r:id="rId52"/>
    <p:sldId id="381" r:id="rId53"/>
    <p:sldId id="382" r:id="rId54"/>
    <p:sldId id="383" r:id="rId55"/>
    <p:sldId id="384" r:id="rId56"/>
    <p:sldId id="385" r:id="rId57"/>
    <p:sldId id="386" r:id="rId58"/>
    <p:sldId id="387" r:id="rId59"/>
    <p:sldId id="388" r:id="rId60"/>
    <p:sldId id="369" r:id="rId61"/>
    <p:sldId id="311" r:id="rId62"/>
    <p:sldId id="313" r:id="rId63"/>
    <p:sldId id="330" r:id="rId64"/>
    <p:sldId id="331" r:id="rId65"/>
    <p:sldId id="332" r:id="rId66"/>
    <p:sldId id="333" r:id="rId67"/>
    <p:sldId id="334" r:id="rId68"/>
    <p:sldId id="335" r:id="rId69"/>
    <p:sldId id="336" r:id="rId70"/>
    <p:sldId id="339" r:id="rId71"/>
    <p:sldId id="340" r:id="rId72"/>
    <p:sldId id="342" r:id="rId73"/>
    <p:sldId id="343" r:id="rId74"/>
    <p:sldId id="344" r:id="rId75"/>
    <p:sldId id="345" r:id="rId76"/>
    <p:sldId id="347" r:id="rId77"/>
    <p:sldId id="370" r:id="rId78"/>
    <p:sldId id="360" r:id="rId79"/>
    <p:sldId id="310" r:id="rId80"/>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FFCCFF"/>
    <a:srgbClr val="FF99FF"/>
    <a:srgbClr val="FBA3B0"/>
    <a:srgbClr val="8E6085"/>
    <a:srgbClr val="FFFFCC"/>
    <a:srgbClr val="C1EFBB"/>
    <a:srgbClr val="96BEEA"/>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442" autoAdjust="0"/>
    <p:restoredTop sz="91654" autoAdjust="0"/>
  </p:normalViewPr>
  <p:slideViewPr>
    <p:cSldViewPr>
      <p:cViewPr varScale="1">
        <p:scale>
          <a:sx n="74" d="100"/>
          <a:sy n="74" d="100"/>
        </p:scale>
        <p:origin x="-1212" y="-90"/>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G:\&#1587;&#1606;&#1583;%20&#1578;&#1602;&#1608;&#1740;&#1578;\&#1607;&#1585;&#1605;%201385.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a-I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Sheet1!$C$2</c:f>
              <c:strCache>
                <c:ptCount val="1"/>
                <c:pt idx="0">
                  <c:v>TFR</c:v>
                </c:pt>
              </c:strCache>
            </c:strRef>
          </c:tx>
          <c:spPr>
            <a:ln w="57150" cap="rnd">
              <a:solidFill>
                <a:srgbClr val="00B0F0"/>
              </a:solidFill>
              <a:round/>
            </a:ln>
            <a:effectLst/>
          </c:spPr>
          <c:marker>
            <c:symbol val="none"/>
          </c:marker>
          <c:dLbls>
            <c:dLbl>
              <c:idx val="0"/>
              <c:layout>
                <c:manualLayout>
                  <c:x val="-2.5000000000000012E-2"/>
                  <c:y val="-6.944444444444448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BAB2-4EA6-A7EA-C15F503C86C5}"/>
                </c:ext>
              </c:extLst>
            </c:dLbl>
            <c:dLbl>
              <c:idx val="1"/>
              <c:layout>
                <c:manualLayout>
                  <c:x val="-2.4154589371980675E-3"/>
                  <c:y val="6.692095928613146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BAB2-4EA6-A7EA-C15F503C86C5}"/>
                </c:ext>
              </c:extLst>
            </c:dLbl>
            <c:dLbl>
              <c:idx val="2"/>
              <c:layout>
                <c:manualLayout>
                  <c:x val="-3.888888888888889E-2"/>
                  <c:y val="-7.870370370370370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2-BAB2-4EA6-A7EA-C15F503C86C5}"/>
                </c:ext>
              </c:extLst>
            </c:dLbl>
            <c:dLbl>
              <c:idx val="3"/>
              <c:layout>
                <c:manualLayout>
                  <c:x val="0"/>
                  <c:y val="-6.94444444444444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BAB2-4EA6-A7EA-C15F503C86C5}"/>
                </c:ext>
              </c:extLst>
            </c:dLbl>
            <c:dLbl>
              <c:idx val="4"/>
              <c:layout>
                <c:manualLayout>
                  <c:x val="-2.7777777777777776E-2"/>
                  <c:y val="8.333333333333332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4-BAB2-4EA6-A7EA-C15F503C86C5}"/>
                </c:ext>
              </c:extLst>
            </c:dLbl>
            <c:dLbl>
              <c:idx val="5"/>
              <c:layout>
                <c:manualLayout>
                  <c:x val="1.2077294685990338E-3"/>
                  <c:y val="-1.606103022867160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5-BAB2-4EA6-A7EA-C15F503C86C5}"/>
                </c:ext>
              </c:extLst>
            </c:dLbl>
            <c:dLbl>
              <c:idx val="6"/>
              <c:layout>
                <c:manualLayout>
                  <c:x val="-6.1111111111111109E-2"/>
                  <c:y val="0.10185185185185185"/>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6-BAB2-4EA6-A7EA-C15F503C86C5}"/>
                </c:ext>
              </c:extLst>
            </c:dLbl>
            <c:dLbl>
              <c:idx val="7"/>
              <c:layout>
                <c:manualLayout>
                  <c:x val="8.3333333333332309E-3"/>
                  <c:y val="-1.851851851851851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7-BAB2-4EA6-A7EA-C15F503C86C5}"/>
                </c:ext>
              </c:extLst>
            </c:dLbl>
            <c:dLbl>
              <c:idx val="8"/>
              <c:layout>
                <c:manualLayout>
                  <c:x val="8.3333333333333332E-3"/>
                  <c:y val="-3.703703703703712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8-BAB2-4EA6-A7EA-C15F503C86C5}"/>
                </c:ext>
              </c:extLst>
            </c:dLbl>
            <c:dLbl>
              <c:idx val="9"/>
              <c:layout>
                <c:manualLayout>
                  <c:x val="-2.7777777777777779E-3"/>
                  <c:y val="6.018518518518518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9-BAB2-4EA6-A7EA-C15F503C86C5}"/>
                </c:ext>
              </c:extLst>
            </c:dLbl>
            <c:dLbl>
              <c:idx val="10"/>
              <c:layout>
                <c:manualLayout>
                  <c:x val="8.3333333333333332E-3"/>
                  <c:y val="-4.166666666666666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A-BAB2-4EA6-A7EA-C15F503C86C5}"/>
                </c:ext>
              </c:extLst>
            </c:dLbl>
            <c:dLbl>
              <c:idx val="11"/>
              <c:layout>
                <c:manualLayout>
                  <c:x val="-1.0185067526415994E-16"/>
                  <c:y val="6.944444444444444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B-BAB2-4EA6-A7EA-C15F503C86C5}"/>
                </c:ext>
              </c:extLst>
            </c:dLbl>
            <c:dLbl>
              <c:idx val="12"/>
              <c:layout>
                <c:manualLayout>
                  <c:x val="0"/>
                  <c:y val="-5.555555555555555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C-BAB2-4EA6-A7EA-C15F503C86C5}"/>
                </c:ext>
              </c:extLst>
            </c:dLbl>
            <c:dLbl>
              <c:idx val="13"/>
              <c:layout>
                <c:manualLayout>
                  <c:x val="-5.5555555555555558E-3"/>
                  <c:y val="0.10648148148148148"/>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D-BAB2-4EA6-A7EA-C15F503C86C5}"/>
                </c:ext>
              </c:extLst>
            </c:dLbl>
            <c:dLbl>
              <c:idx val="14"/>
              <c:layout>
                <c:manualLayout>
                  <c:x val="-1.5700483091787617E-2"/>
                  <c:y val="-8.833566625769363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305B-4CAA-B74D-79FA6DD0BADA}"/>
                </c:ext>
              </c:extLst>
            </c:dLbl>
            <c:dLbl>
              <c:idx val="15"/>
              <c:layout>
                <c:manualLayout>
                  <c:x val="-1.8518518518518517E-2"/>
                  <c:y val="6.182795698924731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2-305B-4CAA-B74D-79FA6DD0BADA}"/>
                </c:ext>
              </c:extLst>
            </c:dLbl>
            <c:dLbl>
              <c:idx val="16"/>
              <c:layout>
                <c:manualLayout>
                  <c:x val="-2.2792022792022793E-2"/>
                  <c:y val="-8.333333333333332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305B-4CAA-B74D-79FA6DD0BADA}"/>
                </c:ext>
              </c:extLst>
            </c:dLbl>
            <c:spPr>
              <a:noFill/>
              <a:ln>
                <a:noFill/>
              </a:ln>
              <a:effectLst/>
            </c:spPr>
            <c:txPr>
              <a:bodyPr rot="0" vert="horz"/>
              <a:lstStyle/>
              <a:p>
                <a:pPr>
                  <a:defRPr/>
                </a:pPr>
                <a:endParaRPr lang="fa-I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accent5">
                          <a:lumMod val="50000"/>
                        </a:schemeClr>
                      </a:solidFill>
                      <a:round/>
                    </a:ln>
                    <a:effectLst/>
                  </c:spPr>
                </c15:leaderLines>
              </c:ext>
            </c:extLst>
          </c:dLbls>
          <c:cat>
            <c:strRef>
              <c:f>Sheet1!$B$3:$B$20</c:f>
              <c:strCache>
                <c:ptCount val="18"/>
                <c:pt idx="0">
                  <c:v>51-53</c:v>
                </c:pt>
                <c:pt idx="1">
                  <c:v>54-56</c:v>
                </c:pt>
                <c:pt idx="2">
                  <c:v>57-59</c:v>
                </c:pt>
                <c:pt idx="3">
                  <c:v>60-62</c:v>
                </c:pt>
                <c:pt idx="4">
                  <c:v>63-65</c:v>
                </c:pt>
                <c:pt idx="5">
                  <c:v>66-68</c:v>
                </c:pt>
                <c:pt idx="6">
                  <c:v>69-71</c:v>
                </c:pt>
                <c:pt idx="7">
                  <c:v>72-74</c:v>
                </c:pt>
                <c:pt idx="8">
                  <c:v>75-77</c:v>
                </c:pt>
                <c:pt idx="9">
                  <c:v>78-80</c:v>
                </c:pt>
                <c:pt idx="10">
                  <c:v>81-83</c:v>
                </c:pt>
                <c:pt idx="11">
                  <c:v>85-90</c:v>
                </c:pt>
                <c:pt idx="12">
                  <c:v>90-95</c:v>
                </c:pt>
                <c:pt idx="13">
                  <c:v>96-98</c:v>
                </c:pt>
                <c:pt idx="14">
                  <c:v>99</c:v>
                </c:pt>
                <c:pt idx="15">
                  <c:v>1400</c:v>
                </c:pt>
                <c:pt idx="16">
                  <c:v>1401</c:v>
                </c:pt>
                <c:pt idx="17">
                  <c:v>1402</c:v>
                </c:pt>
              </c:strCache>
            </c:strRef>
          </c:cat>
          <c:val>
            <c:numRef>
              <c:f>Sheet1!$C$3:$C$20</c:f>
              <c:numCache>
                <c:formatCode>General</c:formatCode>
                <c:ptCount val="18"/>
                <c:pt idx="0">
                  <c:v>5.9</c:v>
                </c:pt>
                <c:pt idx="1">
                  <c:v>6</c:v>
                </c:pt>
                <c:pt idx="2">
                  <c:v>6.6</c:v>
                </c:pt>
                <c:pt idx="3">
                  <c:v>6.8</c:v>
                </c:pt>
                <c:pt idx="4">
                  <c:v>6.5</c:v>
                </c:pt>
                <c:pt idx="5">
                  <c:v>5.5</c:v>
                </c:pt>
                <c:pt idx="6">
                  <c:v>4.5999999999999996</c:v>
                </c:pt>
                <c:pt idx="7">
                  <c:v>3.3</c:v>
                </c:pt>
                <c:pt idx="8">
                  <c:v>2.5</c:v>
                </c:pt>
                <c:pt idx="9">
                  <c:v>2.1</c:v>
                </c:pt>
                <c:pt idx="10">
                  <c:v>2</c:v>
                </c:pt>
                <c:pt idx="11">
                  <c:v>1.8</c:v>
                </c:pt>
                <c:pt idx="12">
                  <c:v>2.0099999999999998</c:v>
                </c:pt>
                <c:pt idx="13">
                  <c:v>1.74</c:v>
                </c:pt>
                <c:pt idx="14">
                  <c:v>1.65</c:v>
                </c:pt>
                <c:pt idx="15">
                  <c:v>1.65</c:v>
                </c:pt>
                <c:pt idx="16">
                  <c:v>1.66</c:v>
                </c:pt>
                <c:pt idx="17">
                  <c:v>1.6</c:v>
                </c:pt>
              </c:numCache>
            </c:numRef>
          </c:val>
          <c:smooth val="0"/>
          <c:extLst xmlns:c16r2="http://schemas.microsoft.com/office/drawing/2015/06/chart">
            <c:ext xmlns:c16="http://schemas.microsoft.com/office/drawing/2014/chart" uri="{C3380CC4-5D6E-409C-BE32-E72D297353CC}">
              <c16:uniqueId val="{0000000E-BAB2-4EA6-A7EA-C15F503C86C5}"/>
            </c:ext>
          </c:extLst>
        </c:ser>
        <c:dLbls>
          <c:showLegendKey val="0"/>
          <c:showVal val="0"/>
          <c:showCatName val="0"/>
          <c:showSerName val="0"/>
          <c:showPercent val="0"/>
          <c:showBubbleSize val="0"/>
        </c:dLbls>
        <c:marker val="1"/>
        <c:smooth val="0"/>
        <c:axId val="22013824"/>
        <c:axId val="22015360"/>
      </c:lineChart>
      <c:catAx>
        <c:axId val="22013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fa-IR"/>
          </a:p>
        </c:txPr>
        <c:crossAx val="22015360"/>
        <c:crosses val="autoZero"/>
        <c:auto val="1"/>
        <c:lblAlgn val="ctr"/>
        <c:lblOffset val="100"/>
        <c:noMultiLvlLbl val="0"/>
      </c:catAx>
      <c:valAx>
        <c:axId val="22015360"/>
        <c:scaling>
          <c:orientation val="minMax"/>
        </c:scaling>
        <c:delete val="0"/>
        <c:axPos val="l"/>
        <c:numFmt formatCode="General" sourceLinked="1"/>
        <c:majorTickMark val="none"/>
        <c:minorTickMark val="none"/>
        <c:tickLblPos val="nextTo"/>
        <c:spPr>
          <a:noFill/>
          <a:ln>
            <a:noFill/>
          </a:ln>
          <a:effectLst/>
        </c:spPr>
        <c:txPr>
          <a:bodyPr rot="-60000000" vert="horz"/>
          <a:lstStyle/>
          <a:p>
            <a:pPr>
              <a:defRPr/>
            </a:pPr>
            <a:endParaRPr lang="fa-IR"/>
          </a:p>
        </c:txPr>
        <c:crossAx val="22013824"/>
        <c:crosses val="autoZero"/>
        <c:crossBetween val="between"/>
      </c:valAx>
      <c:spPr>
        <a:noFill/>
        <a:ln w="25400">
          <a:noFill/>
        </a:ln>
        <a:effectLst/>
      </c:spPr>
    </c:plotArea>
    <c:plotVisOnly val="1"/>
    <c:dispBlanksAs val="gap"/>
    <c:showDLblsOverMax val="0"/>
  </c:chart>
  <c:spPr>
    <a:solidFill>
      <a:schemeClr val="lt1"/>
    </a:solidFill>
    <a:ln w="38100" cap="flat" cmpd="sng" algn="ctr">
      <a:solidFill>
        <a:schemeClr val="accent3">
          <a:shade val="75000"/>
          <a:satMod val="125000"/>
          <a:lumMod val="75000"/>
        </a:schemeClr>
      </a:solidFill>
      <a:prstDash val="solid"/>
    </a:ln>
    <a:effectLst/>
  </c:spPr>
  <c:txPr>
    <a:bodyPr/>
    <a:lstStyle/>
    <a:p>
      <a:pPr>
        <a:defRPr>
          <a:solidFill>
            <a:schemeClr val="dk1"/>
          </a:solidFill>
          <a:latin typeface="+mn-lt"/>
          <a:ea typeface="+mn-ea"/>
          <a:cs typeface="+mn-cs"/>
        </a:defRPr>
      </a:pPr>
      <a:endParaRPr lang="fa-I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a-I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شهرستان</c:v>
                </c:pt>
              </c:strCache>
            </c:strRef>
          </c:tx>
          <c:marker>
            <c:symbol val="none"/>
          </c:marker>
          <c:cat>
            <c:strRef>
              <c:f>Sheet1!$A$2:$A$9</c:f>
              <c:strCache>
                <c:ptCount val="8"/>
                <c:pt idx="0">
                  <c:v>سال 1395</c:v>
                </c:pt>
                <c:pt idx="1">
                  <c:v>سال 1396</c:v>
                </c:pt>
                <c:pt idx="2">
                  <c:v>سال 1397</c:v>
                </c:pt>
                <c:pt idx="3">
                  <c:v>سال 1398</c:v>
                </c:pt>
                <c:pt idx="4">
                  <c:v>سال 1399</c:v>
                </c:pt>
                <c:pt idx="5">
                  <c:v>سال 1400</c:v>
                </c:pt>
                <c:pt idx="6">
                  <c:v>سال 1401</c:v>
                </c:pt>
                <c:pt idx="7">
                  <c:v>سال 1402</c:v>
                </c:pt>
              </c:strCache>
            </c:strRef>
          </c:cat>
          <c:val>
            <c:numRef>
              <c:f>Sheet1!$B$2:$B$9</c:f>
              <c:numCache>
                <c:formatCode>General</c:formatCode>
                <c:ptCount val="8"/>
                <c:pt idx="0">
                  <c:v>1.81</c:v>
                </c:pt>
                <c:pt idx="1">
                  <c:v>1.77</c:v>
                </c:pt>
                <c:pt idx="2">
                  <c:v>1.62</c:v>
                </c:pt>
                <c:pt idx="3">
                  <c:v>1.65</c:v>
                </c:pt>
                <c:pt idx="4">
                  <c:v>1.41</c:v>
                </c:pt>
                <c:pt idx="5">
                  <c:v>1.43</c:v>
                </c:pt>
                <c:pt idx="6">
                  <c:v>1.36</c:v>
                </c:pt>
                <c:pt idx="7">
                  <c:v>1.24</c:v>
                </c:pt>
              </c:numCache>
            </c:numRef>
          </c:val>
          <c:smooth val="0"/>
        </c:ser>
        <c:ser>
          <c:idx val="1"/>
          <c:order val="1"/>
          <c:tx>
            <c:strRef>
              <c:f>Sheet1!$C$1</c:f>
              <c:strCache>
                <c:ptCount val="1"/>
                <c:pt idx="0">
                  <c:v>استان</c:v>
                </c:pt>
              </c:strCache>
            </c:strRef>
          </c:tx>
          <c:marker>
            <c:symbol val="none"/>
          </c:marker>
          <c:cat>
            <c:strRef>
              <c:f>Sheet1!$A$2:$A$9</c:f>
              <c:strCache>
                <c:ptCount val="8"/>
                <c:pt idx="0">
                  <c:v>سال 1395</c:v>
                </c:pt>
                <c:pt idx="1">
                  <c:v>سال 1396</c:v>
                </c:pt>
                <c:pt idx="2">
                  <c:v>سال 1397</c:v>
                </c:pt>
                <c:pt idx="3">
                  <c:v>سال 1398</c:v>
                </c:pt>
                <c:pt idx="4">
                  <c:v>سال 1399</c:v>
                </c:pt>
                <c:pt idx="5">
                  <c:v>سال 1400</c:v>
                </c:pt>
                <c:pt idx="6">
                  <c:v>سال 1401</c:v>
                </c:pt>
                <c:pt idx="7">
                  <c:v>سال 1402</c:v>
                </c:pt>
              </c:strCache>
            </c:strRef>
          </c:cat>
          <c:val>
            <c:numRef>
              <c:f>Sheet1!$C$2:$C$9</c:f>
              <c:numCache>
                <c:formatCode>General</c:formatCode>
                <c:ptCount val="8"/>
                <c:pt idx="0">
                  <c:v>1.84</c:v>
                </c:pt>
                <c:pt idx="1">
                  <c:v>1.78</c:v>
                </c:pt>
                <c:pt idx="2">
                  <c:v>1.69</c:v>
                </c:pt>
                <c:pt idx="3">
                  <c:v>1.58</c:v>
                </c:pt>
                <c:pt idx="4">
                  <c:v>1.46</c:v>
                </c:pt>
                <c:pt idx="5">
                  <c:v>1.45</c:v>
                </c:pt>
                <c:pt idx="6">
                  <c:v>1.37</c:v>
                </c:pt>
                <c:pt idx="7">
                  <c:v>1.33</c:v>
                </c:pt>
              </c:numCache>
            </c:numRef>
          </c:val>
          <c:smooth val="0"/>
        </c:ser>
        <c:dLbls>
          <c:showLegendKey val="0"/>
          <c:showVal val="1"/>
          <c:showCatName val="0"/>
          <c:showSerName val="0"/>
          <c:showPercent val="0"/>
          <c:showBubbleSize val="0"/>
        </c:dLbls>
        <c:marker val="1"/>
        <c:smooth val="0"/>
        <c:axId val="22079360"/>
        <c:axId val="22080896"/>
      </c:lineChart>
      <c:catAx>
        <c:axId val="22079360"/>
        <c:scaling>
          <c:orientation val="minMax"/>
        </c:scaling>
        <c:delete val="0"/>
        <c:axPos val="b"/>
        <c:majorTickMark val="none"/>
        <c:minorTickMark val="none"/>
        <c:tickLblPos val="nextTo"/>
        <c:crossAx val="22080896"/>
        <c:crosses val="autoZero"/>
        <c:auto val="1"/>
        <c:lblAlgn val="ctr"/>
        <c:lblOffset val="100"/>
        <c:noMultiLvlLbl val="0"/>
      </c:catAx>
      <c:valAx>
        <c:axId val="22080896"/>
        <c:scaling>
          <c:orientation val="minMax"/>
        </c:scaling>
        <c:delete val="1"/>
        <c:axPos val="l"/>
        <c:numFmt formatCode="General" sourceLinked="1"/>
        <c:majorTickMark val="out"/>
        <c:minorTickMark val="none"/>
        <c:tickLblPos val="nextTo"/>
        <c:crossAx val="22079360"/>
        <c:crosses val="autoZero"/>
        <c:crossBetween val="between"/>
      </c:valAx>
    </c:plotArea>
    <c:legend>
      <c:legendPos val="t"/>
      <c:layout/>
      <c:overlay val="0"/>
    </c:legend>
    <c:plotVisOnly val="1"/>
    <c:dispBlanksAs val="zero"/>
    <c:showDLblsOverMax val="0"/>
  </c:chart>
  <c:txPr>
    <a:bodyPr/>
    <a:lstStyle/>
    <a:p>
      <a:pPr>
        <a:defRPr sz="1800"/>
      </a:pPr>
      <a:endParaRPr lang="fa-I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a-I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a-IR" sz="2000" dirty="0">
                <a:solidFill>
                  <a:srgbClr val="C00000"/>
                </a:solidFill>
                <a:cs typeface="B Titr" pitchFamily="2" charset="-78"/>
              </a:rPr>
              <a:t>نمودار مقایسه</a:t>
            </a:r>
            <a:r>
              <a:rPr lang="fa-IR" sz="2000" baseline="0" dirty="0">
                <a:solidFill>
                  <a:srgbClr val="C00000"/>
                </a:solidFill>
                <a:cs typeface="B Titr" pitchFamily="2" charset="-78"/>
              </a:rPr>
              <a:t> ای درصد گروه های سنی شهرستان قزوین 1385 و 1401</a:t>
            </a:r>
            <a:endParaRPr lang="en-US" sz="2000" dirty="0">
              <a:solidFill>
                <a:srgbClr val="C00000"/>
              </a:solidFill>
              <a:cs typeface="B Titr" pitchFamily="2" charset="-78"/>
            </a:endParaRPr>
          </a:p>
        </c:rich>
      </c:tx>
      <c:layout/>
      <c:overlay val="0"/>
    </c:title>
    <c:autoTitleDeleted val="0"/>
    <c:plotArea>
      <c:layout/>
      <c:lineChart>
        <c:grouping val="standard"/>
        <c:varyColors val="0"/>
        <c:ser>
          <c:idx val="0"/>
          <c:order val="0"/>
          <c:tx>
            <c:strRef>
              <c:f>Sheet2!$Q$3</c:f>
              <c:strCache>
                <c:ptCount val="1"/>
                <c:pt idx="0">
                  <c:v>سال 1385</c:v>
                </c:pt>
              </c:strCache>
            </c:strRef>
          </c:tx>
          <c:dLbls>
            <c:dLbl>
              <c:idx val="0"/>
              <c:layout>
                <c:manualLayout>
                  <c:x val="-3.4126163836541816E-2"/>
                  <c:y val="-2.947368421052631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7D28-4FCE-BAFB-3683390B2991}"/>
                </c:ext>
              </c:extLst>
            </c:dLbl>
            <c:spPr>
              <a:noFill/>
              <a:ln>
                <a:noFill/>
              </a:ln>
              <a:effectLst/>
            </c:spPr>
            <c:txPr>
              <a:bodyPr/>
              <a:lstStyle/>
              <a:p>
                <a:pPr rtl="1">
                  <a:defRPr>
                    <a:solidFill>
                      <a:srgbClr val="0070C0"/>
                    </a:solidFill>
                    <a:cs typeface="B Titr" pitchFamily="2" charset="-78"/>
                  </a:defRPr>
                </a:pPr>
                <a:endParaRPr lang="fa-I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Sheet2!$P$4:$P$8</c:f>
              <c:strCache>
                <c:ptCount val="5"/>
                <c:pt idx="0">
                  <c:v>کودکان </c:v>
                </c:pt>
                <c:pt idx="1">
                  <c:v>نوجوانان</c:v>
                </c:pt>
                <c:pt idx="2">
                  <c:v>جوانان</c:v>
                </c:pt>
                <c:pt idx="3">
                  <c:v>میانسالان </c:v>
                </c:pt>
                <c:pt idx="4">
                  <c:v>سالمندان </c:v>
                </c:pt>
              </c:strCache>
            </c:strRef>
          </c:cat>
          <c:val>
            <c:numRef>
              <c:f>Sheet2!$Q$4:$Q$8</c:f>
              <c:numCache>
                <c:formatCode>0.0</c:formatCode>
                <c:ptCount val="5"/>
                <c:pt idx="0">
                  <c:v>6.8398652049278983</c:v>
                </c:pt>
                <c:pt idx="1">
                  <c:v>29.433357403881921</c:v>
                </c:pt>
                <c:pt idx="2">
                  <c:v>23.290626344850725</c:v>
                </c:pt>
                <c:pt idx="3">
                  <c:v>32.357017294324457</c:v>
                </c:pt>
                <c:pt idx="4">
                  <c:v>8.0791337520149948</c:v>
                </c:pt>
              </c:numCache>
            </c:numRef>
          </c:val>
          <c:smooth val="0"/>
          <c:extLst xmlns:c16r2="http://schemas.microsoft.com/office/drawing/2015/06/chart">
            <c:ext xmlns:c16="http://schemas.microsoft.com/office/drawing/2014/chart" uri="{C3380CC4-5D6E-409C-BE32-E72D297353CC}">
              <c16:uniqueId val="{00000001-7D28-4FCE-BAFB-3683390B2991}"/>
            </c:ext>
          </c:extLst>
        </c:ser>
        <c:ser>
          <c:idx val="1"/>
          <c:order val="1"/>
          <c:tx>
            <c:strRef>
              <c:f>Sheet2!$R$3</c:f>
              <c:strCache>
                <c:ptCount val="1"/>
                <c:pt idx="0">
                  <c:v>سال 1401</c:v>
                </c:pt>
              </c:strCache>
            </c:strRef>
          </c:tx>
          <c:dLbls>
            <c:dLbl>
              <c:idx val="0"/>
              <c:layout>
                <c:manualLayout>
                  <c:x val="-5.4601862138466883E-3"/>
                  <c:y val="1.052631578947368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2-7D28-4FCE-BAFB-3683390B2991}"/>
                </c:ext>
              </c:extLst>
            </c:dLbl>
            <c:spPr>
              <a:noFill/>
              <a:ln>
                <a:noFill/>
              </a:ln>
              <a:effectLst/>
            </c:spPr>
            <c:txPr>
              <a:bodyPr/>
              <a:lstStyle/>
              <a:p>
                <a:pPr rtl="1">
                  <a:defRPr>
                    <a:solidFill>
                      <a:srgbClr val="C00000"/>
                    </a:solidFill>
                    <a:cs typeface="B Titr" pitchFamily="2" charset="-78"/>
                  </a:defRPr>
                </a:pPr>
                <a:endParaRPr lang="fa-I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Sheet2!$P$4:$P$8</c:f>
              <c:strCache>
                <c:ptCount val="5"/>
                <c:pt idx="0">
                  <c:v>کودکان </c:v>
                </c:pt>
                <c:pt idx="1">
                  <c:v>نوجوانان</c:v>
                </c:pt>
                <c:pt idx="2">
                  <c:v>جوانان</c:v>
                </c:pt>
                <c:pt idx="3">
                  <c:v>میانسالان </c:v>
                </c:pt>
                <c:pt idx="4">
                  <c:v>سالمندان </c:v>
                </c:pt>
              </c:strCache>
            </c:strRef>
          </c:cat>
          <c:val>
            <c:numRef>
              <c:f>Sheet2!$R$4:$R$8</c:f>
              <c:numCache>
                <c:formatCode>0.0</c:formatCode>
                <c:ptCount val="5"/>
                <c:pt idx="0">
                  <c:v>6.24850446955615</c:v>
                </c:pt>
                <c:pt idx="1">
                  <c:v>21.586030834470336</c:v>
                </c:pt>
                <c:pt idx="2">
                  <c:v>13.138007153191442</c:v>
                </c:pt>
                <c:pt idx="3">
                  <c:v>47.02391422508942</c:v>
                </c:pt>
                <c:pt idx="4">
                  <c:v>12.003543317692658</c:v>
                </c:pt>
              </c:numCache>
            </c:numRef>
          </c:val>
          <c:smooth val="0"/>
          <c:extLst xmlns:c16r2="http://schemas.microsoft.com/office/drawing/2015/06/chart">
            <c:ext xmlns:c16="http://schemas.microsoft.com/office/drawing/2014/chart" uri="{C3380CC4-5D6E-409C-BE32-E72D297353CC}">
              <c16:uniqueId val="{00000003-7D28-4FCE-BAFB-3683390B2991}"/>
            </c:ext>
          </c:extLst>
        </c:ser>
        <c:dLbls>
          <c:showLegendKey val="0"/>
          <c:showVal val="1"/>
          <c:showCatName val="0"/>
          <c:showSerName val="0"/>
          <c:showPercent val="0"/>
          <c:showBubbleSize val="0"/>
        </c:dLbls>
        <c:marker val="1"/>
        <c:smooth val="0"/>
        <c:axId val="92544000"/>
        <c:axId val="92545792"/>
      </c:lineChart>
      <c:catAx>
        <c:axId val="92544000"/>
        <c:scaling>
          <c:orientation val="minMax"/>
        </c:scaling>
        <c:delete val="0"/>
        <c:axPos val="b"/>
        <c:numFmt formatCode="General" sourceLinked="0"/>
        <c:majorTickMark val="none"/>
        <c:minorTickMark val="none"/>
        <c:tickLblPos val="nextTo"/>
        <c:txPr>
          <a:bodyPr/>
          <a:lstStyle/>
          <a:p>
            <a:pPr>
              <a:defRPr>
                <a:cs typeface="B Titr" pitchFamily="2" charset="-78"/>
              </a:defRPr>
            </a:pPr>
            <a:endParaRPr lang="fa-IR"/>
          </a:p>
        </c:txPr>
        <c:crossAx val="92545792"/>
        <c:crosses val="autoZero"/>
        <c:auto val="1"/>
        <c:lblAlgn val="ctr"/>
        <c:lblOffset val="100"/>
        <c:noMultiLvlLbl val="0"/>
      </c:catAx>
      <c:valAx>
        <c:axId val="92545792"/>
        <c:scaling>
          <c:orientation val="minMax"/>
        </c:scaling>
        <c:delete val="1"/>
        <c:axPos val="l"/>
        <c:numFmt formatCode="0.0" sourceLinked="1"/>
        <c:majorTickMark val="out"/>
        <c:minorTickMark val="none"/>
        <c:tickLblPos val="nextTo"/>
        <c:crossAx val="92544000"/>
        <c:crosses val="autoZero"/>
        <c:crossBetween val="between"/>
      </c:valAx>
    </c:plotArea>
    <c:legend>
      <c:legendPos val="t"/>
      <c:layout>
        <c:manualLayout>
          <c:xMode val="edge"/>
          <c:yMode val="edge"/>
          <c:x val="0.39254440069991253"/>
          <c:y val="0.14386118401866432"/>
          <c:w val="0.20379997812773404"/>
          <c:h val="3.1598571011956837E-2"/>
        </c:manualLayout>
      </c:layout>
      <c:overlay val="0"/>
      <c:txPr>
        <a:bodyPr/>
        <a:lstStyle/>
        <a:p>
          <a:pPr>
            <a:defRPr>
              <a:cs typeface="B Titr" pitchFamily="2" charset="-78"/>
            </a:defRPr>
          </a:pPr>
          <a:endParaRPr lang="fa-IR"/>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a-I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159411677313919E-2"/>
          <c:y val="3.0456483543538835E-2"/>
          <c:w val="0.9440506611201902"/>
          <c:h val="0.78889632699071244"/>
        </c:manualLayout>
      </c:layout>
      <c:lineChart>
        <c:grouping val="stacked"/>
        <c:varyColors val="0"/>
        <c:ser>
          <c:idx val="0"/>
          <c:order val="0"/>
          <c:tx>
            <c:strRef>
              <c:f>Sheet1!$B$79</c:f>
              <c:strCache>
                <c:ptCount val="1"/>
                <c:pt idx="0">
                  <c:v>شهرستان </c:v>
                </c:pt>
              </c:strCache>
            </c:strRef>
          </c:tx>
          <c:dPt>
            <c:idx val="1"/>
            <c:marker>
              <c:spPr>
                <a:ln w="38100"/>
              </c:spPr>
            </c:marker>
            <c:bubble3D val="0"/>
            <c:spPr>
              <a:ln w="38100"/>
            </c:spPr>
            <c:extLst xmlns:c16r2="http://schemas.microsoft.com/office/drawing/2015/06/chart">
              <c:ext xmlns:c16="http://schemas.microsoft.com/office/drawing/2014/chart" uri="{C3380CC4-5D6E-409C-BE32-E72D297353CC}">
                <c16:uniqueId val="{00000001-A889-44F9-8BD2-775C69A22F46}"/>
              </c:ext>
            </c:extLst>
          </c:dPt>
          <c:dPt>
            <c:idx val="2"/>
            <c:marker>
              <c:spPr>
                <a:ln w="38100"/>
              </c:spPr>
            </c:marker>
            <c:bubble3D val="0"/>
            <c:spPr>
              <a:ln w="38100"/>
            </c:spPr>
            <c:extLst xmlns:c16r2="http://schemas.microsoft.com/office/drawing/2015/06/chart">
              <c:ext xmlns:c16="http://schemas.microsoft.com/office/drawing/2014/chart" uri="{C3380CC4-5D6E-409C-BE32-E72D297353CC}">
                <c16:uniqueId val="{00000003-A889-44F9-8BD2-775C69A22F46}"/>
              </c:ext>
            </c:extLst>
          </c:dPt>
          <c:dPt>
            <c:idx val="3"/>
            <c:marker>
              <c:spPr>
                <a:ln w="38100"/>
              </c:spPr>
            </c:marker>
            <c:bubble3D val="0"/>
            <c:spPr>
              <a:ln w="38100"/>
            </c:spPr>
            <c:extLst xmlns:c16r2="http://schemas.microsoft.com/office/drawing/2015/06/chart">
              <c:ext xmlns:c16="http://schemas.microsoft.com/office/drawing/2014/chart" uri="{C3380CC4-5D6E-409C-BE32-E72D297353CC}">
                <c16:uniqueId val="{00000005-A889-44F9-8BD2-775C69A22F46}"/>
              </c:ext>
            </c:extLst>
          </c:dPt>
          <c:dPt>
            <c:idx val="4"/>
            <c:marker>
              <c:spPr>
                <a:ln w="38100"/>
              </c:spPr>
            </c:marker>
            <c:bubble3D val="0"/>
            <c:spPr>
              <a:ln w="38100"/>
            </c:spPr>
            <c:extLst xmlns:c16r2="http://schemas.microsoft.com/office/drawing/2015/06/chart">
              <c:ext xmlns:c16="http://schemas.microsoft.com/office/drawing/2014/chart" uri="{C3380CC4-5D6E-409C-BE32-E72D297353CC}">
                <c16:uniqueId val="{00000007-A889-44F9-8BD2-775C69A22F46}"/>
              </c:ext>
            </c:extLst>
          </c:dPt>
          <c:dLbls>
            <c:dLbl>
              <c:idx val="0"/>
              <c:layout>
                <c:manualLayout>
                  <c:x val="-2.5525525525525498E-2"/>
                  <c:y val="4.166666666666664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8-A889-44F9-8BD2-775C69A22F46}"/>
                </c:ext>
              </c:extLst>
            </c:dLbl>
            <c:dLbl>
              <c:idx val="1"/>
              <c:layout>
                <c:manualLayout>
                  <c:x val="-2.4024024024024024E-2"/>
                  <c:y val="5.092592592592592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A889-44F9-8BD2-775C69A22F46}"/>
                </c:ext>
              </c:extLst>
            </c:dLbl>
            <c:dLbl>
              <c:idx val="2"/>
              <c:layout>
                <c:manualLayout>
                  <c:x val="-1.951951951951952E-2"/>
                  <c:y val="5.55551910177894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A889-44F9-8BD2-775C69A22F46}"/>
                </c:ext>
              </c:extLst>
            </c:dLbl>
            <c:dLbl>
              <c:idx val="3"/>
              <c:layout>
                <c:manualLayout>
                  <c:x val="-2.1021021021021023E-2"/>
                  <c:y val="7.870370370370370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5-A889-44F9-8BD2-775C69A22F46}"/>
                </c:ext>
              </c:extLst>
            </c:dLbl>
            <c:spPr>
              <a:noFill/>
              <a:ln>
                <a:noFill/>
              </a:ln>
              <a:effectLst/>
            </c:spPr>
            <c:txPr>
              <a:bodyPr/>
              <a:lstStyle/>
              <a:p>
                <a:pPr>
                  <a:defRPr sz="1200" b="1">
                    <a:cs typeface="2  Titr" panose="00000700000000000000" pitchFamily="2" charset="-78"/>
                  </a:defRPr>
                </a:pPr>
                <a:endParaRPr lang="fa-I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Sheet1!$A$80:$A$87</c:f>
              <c:strCache>
                <c:ptCount val="8"/>
                <c:pt idx="0">
                  <c:v>سال 95</c:v>
                </c:pt>
                <c:pt idx="1">
                  <c:v>سال 96</c:v>
                </c:pt>
                <c:pt idx="2">
                  <c:v>سال 97</c:v>
                </c:pt>
                <c:pt idx="3">
                  <c:v>سال 98</c:v>
                </c:pt>
                <c:pt idx="4">
                  <c:v>سال99</c:v>
                </c:pt>
                <c:pt idx="5">
                  <c:v>1400</c:v>
                </c:pt>
                <c:pt idx="6">
                  <c:v>1401</c:v>
                </c:pt>
                <c:pt idx="7">
                  <c:v>1402</c:v>
                </c:pt>
              </c:strCache>
            </c:strRef>
          </c:cat>
          <c:val>
            <c:numRef>
              <c:f>Sheet1!$B$80:$B$87</c:f>
              <c:numCache>
                <c:formatCode>General</c:formatCode>
                <c:ptCount val="8"/>
                <c:pt idx="0">
                  <c:v>1.2</c:v>
                </c:pt>
                <c:pt idx="1">
                  <c:v>1.1000000000000001</c:v>
                </c:pt>
                <c:pt idx="2">
                  <c:v>1</c:v>
                </c:pt>
                <c:pt idx="3">
                  <c:v>0.9</c:v>
                </c:pt>
                <c:pt idx="4">
                  <c:v>0.47</c:v>
                </c:pt>
                <c:pt idx="5">
                  <c:v>0.48</c:v>
                </c:pt>
                <c:pt idx="6">
                  <c:v>0.56000000000000005</c:v>
                </c:pt>
                <c:pt idx="7">
                  <c:v>0.48</c:v>
                </c:pt>
              </c:numCache>
            </c:numRef>
          </c:val>
          <c:smooth val="0"/>
          <c:extLst xmlns:c16r2="http://schemas.microsoft.com/office/drawing/2015/06/chart">
            <c:ext xmlns:c16="http://schemas.microsoft.com/office/drawing/2014/chart" uri="{C3380CC4-5D6E-409C-BE32-E72D297353CC}">
              <c16:uniqueId val="{00000009-A889-44F9-8BD2-775C69A22F46}"/>
            </c:ext>
          </c:extLst>
        </c:ser>
        <c:ser>
          <c:idx val="1"/>
          <c:order val="1"/>
          <c:tx>
            <c:strRef>
              <c:f>Sheet1!$C$79</c:f>
              <c:strCache>
                <c:ptCount val="1"/>
                <c:pt idx="0">
                  <c:v>استان</c:v>
                </c:pt>
              </c:strCache>
            </c:strRef>
          </c:tx>
          <c:spPr>
            <a:ln w="38100">
              <a:solidFill>
                <a:srgbClr val="00B0F0"/>
              </a:solidFill>
            </a:ln>
          </c:spPr>
          <c:marker>
            <c:spPr>
              <a:solidFill>
                <a:srgbClr val="00B0F0"/>
              </a:solidFill>
              <a:ln w="38100">
                <a:solidFill>
                  <a:srgbClr val="00B0F0"/>
                </a:solidFill>
              </a:ln>
            </c:spPr>
          </c:marker>
          <c:dPt>
            <c:idx val="0"/>
            <c:bubble3D val="0"/>
            <c:extLst xmlns:c16r2="http://schemas.microsoft.com/office/drawing/2015/06/chart">
              <c:ext xmlns:c16="http://schemas.microsoft.com/office/drawing/2014/chart" uri="{C3380CC4-5D6E-409C-BE32-E72D297353CC}">
                <c16:uniqueId val="{0000000A-A889-44F9-8BD2-775C69A22F46}"/>
              </c:ext>
            </c:extLst>
          </c:dPt>
          <c:dPt>
            <c:idx val="1"/>
            <c:bubble3D val="0"/>
            <c:extLst xmlns:c16r2="http://schemas.microsoft.com/office/drawing/2015/06/chart">
              <c:ext xmlns:c16="http://schemas.microsoft.com/office/drawing/2014/chart" uri="{C3380CC4-5D6E-409C-BE32-E72D297353CC}">
                <c16:uniqueId val="{0000000B-A889-44F9-8BD2-775C69A22F46}"/>
              </c:ext>
            </c:extLst>
          </c:dPt>
          <c:dPt>
            <c:idx val="2"/>
            <c:bubble3D val="0"/>
            <c:extLst xmlns:c16r2="http://schemas.microsoft.com/office/drawing/2015/06/chart">
              <c:ext xmlns:c16="http://schemas.microsoft.com/office/drawing/2014/chart" uri="{C3380CC4-5D6E-409C-BE32-E72D297353CC}">
                <c16:uniqueId val="{0000000C-A889-44F9-8BD2-775C69A22F46}"/>
              </c:ext>
            </c:extLst>
          </c:dPt>
          <c:dPt>
            <c:idx val="3"/>
            <c:bubble3D val="0"/>
            <c:extLst xmlns:c16r2="http://schemas.microsoft.com/office/drawing/2015/06/chart">
              <c:ext xmlns:c16="http://schemas.microsoft.com/office/drawing/2014/chart" uri="{C3380CC4-5D6E-409C-BE32-E72D297353CC}">
                <c16:uniqueId val="{0000000D-A889-44F9-8BD2-775C69A22F46}"/>
              </c:ext>
            </c:extLst>
          </c:dPt>
          <c:dPt>
            <c:idx val="4"/>
            <c:bubble3D val="0"/>
            <c:extLst xmlns:c16r2="http://schemas.microsoft.com/office/drawing/2015/06/chart">
              <c:ext xmlns:c16="http://schemas.microsoft.com/office/drawing/2014/chart" uri="{C3380CC4-5D6E-409C-BE32-E72D297353CC}">
                <c16:uniqueId val="{0000000E-A889-44F9-8BD2-775C69A22F46}"/>
              </c:ext>
            </c:extLst>
          </c:dPt>
          <c:dLbls>
            <c:dLbl>
              <c:idx val="0"/>
              <c:layout>
                <c:manualLayout>
                  <c:x val="-2.7027027027027001E-2"/>
                  <c:y val="-5.555555555555555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A-A889-44F9-8BD2-775C69A22F46}"/>
                </c:ext>
              </c:extLst>
            </c:dLbl>
            <c:dLbl>
              <c:idx val="1"/>
              <c:layout>
                <c:manualLayout>
                  <c:x val="-2.8528528528528527E-2"/>
                  <c:y val="-6.018518518518519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B-A889-44F9-8BD2-775C69A22F46}"/>
                </c:ext>
              </c:extLst>
            </c:dLbl>
            <c:dLbl>
              <c:idx val="2"/>
              <c:layout>
                <c:manualLayout>
                  <c:x val="-2.7027027027027029E-2"/>
                  <c:y val="-6.481481481481481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C-A889-44F9-8BD2-775C69A22F46}"/>
                </c:ext>
              </c:extLst>
            </c:dLbl>
            <c:dLbl>
              <c:idx val="3"/>
              <c:layout>
                <c:manualLayout>
                  <c:x val="-2.8528528528528527E-2"/>
                  <c:y val="5.092592592592592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D-A889-44F9-8BD2-775C69A22F46}"/>
                </c:ext>
              </c:extLst>
            </c:dLbl>
            <c:dLbl>
              <c:idx val="4"/>
              <c:layout>
                <c:manualLayout>
                  <c:x val="-2.2522522522522521E-2"/>
                  <c:y val="-6.018518518518518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E-A889-44F9-8BD2-775C69A22F46}"/>
                </c:ext>
              </c:extLst>
            </c:dLbl>
            <c:spPr>
              <a:noFill/>
              <a:ln>
                <a:noFill/>
              </a:ln>
              <a:effectLst/>
            </c:spPr>
            <c:txPr>
              <a:bodyPr/>
              <a:lstStyle/>
              <a:p>
                <a:pPr>
                  <a:defRPr sz="1200" b="1">
                    <a:cs typeface="2  Titr" panose="00000700000000000000" pitchFamily="2" charset="-78"/>
                  </a:defRPr>
                </a:pPr>
                <a:endParaRPr lang="fa-I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Sheet1!$A$80:$A$87</c:f>
              <c:strCache>
                <c:ptCount val="8"/>
                <c:pt idx="0">
                  <c:v>سال 95</c:v>
                </c:pt>
                <c:pt idx="1">
                  <c:v>سال 96</c:v>
                </c:pt>
                <c:pt idx="2">
                  <c:v>سال 97</c:v>
                </c:pt>
                <c:pt idx="3">
                  <c:v>سال 98</c:v>
                </c:pt>
                <c:pt idx="4">
                  <c:v>سال99</c:v>
                </c:pt>
                <c:pt idx="5">
                  <c:v>1400</c:v>
                </c:pt>
                <c:pt idx="6">
                  <c:v>1401</c:v>
                </c:pt>
                <c:pt idx="7">
                  <c:v>1402</c:v>
                </c:pt>
              </c:strCache>
            </c:strRef>
          </c:cat>
          <c:val>
            <c:numRef>
              <c:f>Sheet1!$C$80:$C$87</c:f>
              <c:numCache>
                <c:formatCode>General</c:formatCode>
                <c:ptCount val="8"/>
                <c:pt idx="0">
                  <c:v>1.24</c:v>
                </c:pt>
                <c:pt idx="1">
                  <c:v>1.19</c:v>
                </c:pt>
                <c:pt idx="2">
                  <c:v>1.04</c:v>
                </c:pt>
                <c:pt idx="3">
                  <c:v>0.8</c:v>
                </c:pt>
                <c:pt idx="4">
                  <c:v>0.5</c:v>
                </c:pt>
                <c:pt idx="5">
                  <c:v>0.53</c:v>
                </c:pt>
                <c:pt idx="6">
                  <c:v>0.57999999999999996</c:v>
                </c:pt>
                <c:pt idx="7">
                  <c:v>0.54</c:v>
                </c:pt>
              </c:numCache>
            </c:numRef>
          </c:val>
          <c:smooth val="0"/>
          <c:extLst xmlns:c16r2="http://schemas.microsoft.com/office/drawing/2015/06/chart">
            <c:ext xmlns:c16="http://schemas.microsoft.com/office/drawing/2014/chart" uri="{C3380CC4-5D6E-409C-BE32-E72D297353CC}">
              <c16:uniqueId val="{0000000F-A889-44F9-8BD2-775C69A22F46}"/>
            </c:ext>
          </c:extLst>
        </c:ser>
        <c:dLbls>
          <c:showLegendKey val="0"/>
          <c:showVal val="0"/>
          <c:showCatName val="0"/>
          <c:showSerName val="0"/>
          <c:showPercent val="0"/>
          <c:showBubbleSize val="0"/>
        </c:dLbls>
        <c:marker val="1"/>
        <c:smooth val="0"/>
        <c:axId val="28867584"/>
        <c:axId val="28967680"/>
      </c:lineChart>
      <c:catAx>
        <c:axId val="28867584"/>
        <c:scaling>
          <c:orientation val="minMax"/>
        </c:scaling>
        <c:delete val="0"/>
        <c:axPos val="b"/>
        <c:numFmt formatCode="General" sourceLinked="0"/>
        <c:majorTickMark val="out"/>
        <c:minorTickMark val="none"/>
        <c:tickLblPos val="nextTo"/>
        <c:txPr>
          <a:bodyPr/>
          <a:lstStyle/>
          <a:p>
            <a:pPr>
              <a:defRPr sz="1200" b="1">
                <a:cs typeface="2  Titr" panose="00000700000000000000" pitchFamily="2" charset="-78"/>
              </a:defRPr>
            </a:pPr>
            <a:endParaRPr lang="fa-IR"/>
          </a:p>
        </c:txPr>
        <c:crossAx val="28967680"/>
        <c:crosses val="autoZero"/>
        <c:auto val="1"/>
        <c:lblAlgn val="ctr"/>
        <c:lblOffset val="100"/>
        <c:noMultiLvlLbl val="0"/>
      </c:catAx>
      <c:valAx>
        <c:axId val="28967680"/>
        <c:scaling>
          <c:orientation val="minMax"/>
        </c:scaling>
        <c:delete val="0"/>
        <c:axPos val="l"/>
        <c:numFmt formatCode="General" sourceLinked="1"/>
        <c:majorTickMark val="out"/>
        <c:minorTickMark val="none"/>
        <c:tickLblPos val="nextTo"/>
        <c:txPr>
          <a:bodyPr/>
          <a:lstStyle/>
          <a:p>
            <a:pPr>
              <a:defRPr sz="1200" b="1">
                <a:cs typeface="2  Titr" panose="00000700000000000000" pitchFamily="2" charset="-78"/>
              </a:defRPr>
            </a:pPr>
            <a:endParaRPr lang="fa-IR"/>
          </a:p>
        </c:txPr>
        <c:crossAx val="28867584"/>
        <c:crosses val="autoZero"/>
        <c:crossBetween val="between"/>
      </c:valAx>
      <c:spPr>
        <a:solidFill>
          <a:schemeClr val="lt1"/>
        </a:solidFill>
        <a:ln w="38100" cap="flat" cmpd="sng" algn="ctr">
          <a:solidFill>
            <a:schemeClr val="accent3">
              <a:shade val="75000"/>
              <a:satMod val="125000"/>
              <a:lumMod val="75000"/>
            </a:schemeClr>
          </a:solidFill>
          <a:prstDash val="solid"/>
        </a:ln>
        <a:effectLst/>
      </c:spPr>
    </c:plotArea>
    <c:legend>
      <c:legendPos val="l"/>
      <c:layout>
        <c:manualLayout>
          <c:xMode val="edge"/>
          <c:yMode val="edge"/>
          <c:x val="4.8198386588817949E-2"/>
          <c:y val="0.89707967461808791"/>
          <c:w val="0.14804214331699103"/>
          <c:h val="8.9516651117868704E-2"/>
        </c:manualLayout>
      </c:layout>
      <c:overlay val="0"/>
      <c:txPr>
        <a:bodyPr/>
        <a:lstStyle/>
        <a:p>
          <a:pPr>
            <a:defRPr b="1">
              <a:cs typeface="2  Titr" panose="00000700000000000000" pitchFamily="2" charset="-78"/>
            </a:defRPr>
          </a:pPr>
          <a:endParaRPr lang="fa-IR"/>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a-I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724621543519187E-2"/>
          <c:y val="0.16085511811023623"/>
          <c:w val="0.93227537845648079"/>
          <c:h val="0.74698355205599298"/>
        </c:manualLayout>
      </c:layout>
      <c:lineChart>
        <c:grouping val="standard"/>
        <c:varyColors val="0"/>
        <c:ser>
          <c:idx val="0"/>
          <c:order val="0"/>
          <c:tx>
            <c:strRef>
              <c:f>Sheet1!$B$1</c:f>
              <c:strCache>
                <c:ptCount val="1"/>
                <c:pt idx="0">
                  <c:v>Series 1</c:v>
                </c:pt>
              </c:strCache>
            </c:strRef>
          </c:tx>
          <c:spPr>
            <a:ln w="31750" cap="rnd">
              <a:solidFill>
                <a:schemeClr val="accent1"/>
              </a:solidFill>
              <a:round/>
            </a:ln>
            <a:effectLst/>
          </c:spPr>
          <c:marker>
            <c:symbol val="circle"/>
            <c:size val="17"/>
            <c:spPr>
              <a:solidFill>
                <a:schemeClr val="accent1"/>
              </a:solidFill>
              <a:ln>
                <a:noFill/>
              </a:ln>
              <a:effectLst/>
            </c:spPr>
          </c:marker>
          <c:dLbls>
            <c:spPr>
              <a:solidFill>
                <a:srgbClr val="00B0F0"/>
              </a:solidFill>
            </c:spPr>
            <c:txPr>
              <a:bodyPr/>
              <a:lstStyle/>
              <a:p>
                <a:pPr>
                  <a:defRPr sz="1200" b="1">
                    <a:cs typeface="2  Titr" panose="00000700000000000000" pitchFamily="2" charset="-78"/>
                  </a:defRPr>
                </a:pPr>
                <a:endParaRPr lang="fa-I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numRef>
              <c:f>Sheet1!$A$2:$A$13</c:f>
              <c:numCache>
                <c:formatCode>General</c:formatCode>
                <c:ptCount val="12"/>
                <c:pt idx="0">
                  <c:v>90</c:v>
                </c:pt>
                <c:pt idx="1">
                  <c:v>91</c:v>
                </c:pt>
                <c:pt idx="2">
                  <c:v>92</c:v>
                </c:pt>
                <c:pt idx="3">
                  <c:v>93</c:v>
                </c:pt>
                <c:pt idx="4">
                  <c:v>94</c:v>
                </c:pt>
                <c:pt idx="5">
                  <c:v>95</c:v>
                </c:pt>
                <c:pt idx="6">
                  <c:v>96</c:v>
                </c:pt>
                <c:pt idx="7">
                  <c:v>97</c:v>
                </c:pt>
                <c:pt idx="8">
                  <c:v>98</c:v>
                </c:pt>
                <c:pt idx="9">
                  <c:v>99</c:v>
                </c:pt>
                <c:pt idx="10">
                  <c:v>1400</c:v>
                </c:pt>
                <c:pt idx="11">
                  <c:v>1402</c:v>
                </c:pt>
              </c:numCache>
            </c:numRef>
          </c:cat>
          <c:val>
            <c:numRef>
              <c:f>Sheet1!$B$2:$B$13</c:f>
              <c:numCache>
                <c:formatCode>General</c:formatCode>
                <c:ptCount val="12"/>
                <c:pt idx="0">
                  <c:v>7.5</c:v>
                </c:pt>
                <c:pt idx="1">
                  <c:v>7.5</c:v>
                </c:pt>
                <c:pt idx="2">
                  <c:v>7.5</c:v>
                </c:pt>
                <c:pt idx="3">
                  <c:v>7.7</c:v>
                </c:pt>
                <c:pt idx="4">
                  <c:v>7.9</c:v>
                </c:pt>
                <c:pt idx="5">
                  <c:v>8.9</c:v>
                </c:pt>
                <c:pt idx="6">
                  <c:v>8.9</c:v>
                </c:pt>
                <c:pt idx="7">
                  <c:v>9.1999999999999993</c:v>
                </c:pt>
                <c:pt idx="8">
                  <c:v>9.1999999999999993</c:v>
                </c:pt>
                <c:pt idx="9">
                  <c:v>10</c:v>
                </c:pt>
                <c:pt idx="10">
                  <c:v>12</c:v>
                </c:pt>
                <c:pt idx="11">
                  <c:v>13</c:v>
                </c:pt>
              </c:numCache>
            </c:numRef>
          </c:val>
          <c:smooth val="0"/>
          <c:extLst xmlns:c16r2="http://schemas.microsoft.com/office/drawing/2015/06/chart">
            <c:ext xmlns:c16="http://schemas.microsoft.com/office/drawing/2014/chart" uri="{C3380CC4-5D6E-409C-BE32-E72D297353CC}">
              <c16:uniqueId val="{00000000-110A-41F8-ABC6-70D9CD8F25A8}"/>
            </c:ext>
          </c:extLst>
        </c:ser>
        <c:dLbls>
          <c:showLegendKey val="0"/>
          <c:showVal val="0"/>
          <c:showCatName val="0"/>
          <c:showSerName val="0"/>
          <c:showPercent val="0"/>
          <c:showBubbleSize val="0"/>
        </c:dLbls>
        <c:marker val="1"/>
        <c:smooth val="0"/>
        <c:axId val="29042176"/>
        <c:axId val="29086080"/>
      </c:lineChart>
      <c:catAx>
        <c:axId val="29042176"/>
        <c:scaling>
          <c:orientation val="minMax"/>
        </c:scaling>
        <c:delete val="0"/>
        <c:axPos val="b"/>
        <c:numFmt formatCode="General" sourceLinked="1"/>
        <c:majorTickMark val="none"/>
        <c:minorTickMark val="none"/>
        <c:tickLblPos val="nextTo"/>
        <c:spPr>
          <a:noFill/>
          <a:ln w="15875" cap="flat" cmpd="sng" algn="ctr">
            <a:solidFill>
              <a:schemeClr val="accent1"/>
            </a:solidFill>
            <a:prstDash val="solid"/>
          </a:ln>
          <a:effectLst/>
        </c:spPr>
        <c:txPr>
          <a:bodyPr rot="-60000000" vert="horz"/>
          <a:lstStyle/>
          <a:p>
            <a:pPr>
              <a:defRPr sz="1200" b="1">
                <a:cs typeface="2  Titr" panose="00000700000000000000" pitchFamily="2" charset="-78"/>
              </a:defRPr>
            </a:pPr>
            <a:endParaRPr lang="fa-IR"/>
          </a:p>
        </c:txPr>
        <c:crossAx val="29086080"/>
        <c:crosses val="autoZero"/>
        <c:auto val="1"/>
        <c:lblAlgn val="ctr"/>
        <c:lblOffset val="100"/>
        <c:noMultiLvlLbl val="0"/>
      </c:catAx>
      <c:valAx>
        <c:axId val="29086080"/>
        <c:scaling>
          <c:orientation val="minMax"/>
        </c:scaling>
        <c:delete val="0"/>
        <c:axPos val="l"/>
        <c:numFmt formatCode="General" sourceLinked="1"/>
        <c:majorTickMark val="none"/>
        <c:minorTickMark val="none"/>
        <c:tickLblPos val="nextTo"/>
        <c:spPr>
          <a:ln>
            <a:solidFill>
              <a:schemeClr val="tx1"/>
            </a:solidFill>
          </a:ln>
        </c:spPr>
        <c:txPr>
          <a:bodyPr/>
          <a:lstStyle/>
          <a:p>
            <a:pPr>
              <a:defRPr sz="1200" b="1">
                <a:cs typeface="2  Titr" panose="00000700000000000000" pitchFamily="2" charset="-78"/>
              </a:defRPr>
            </a:pPr>
            <a:endParaRPr lang="fa-IR"/>
          </a:p>
        </c:txPr>
        <c:crossAx val="29042176"/>
        <c:crosses val="autoZero"/>
        <c:crossBetween val="between"/>
      </c:valAx>
      <c:spPr>
        <a:noFill/>
        <a:ln w="25400">
          <a:noFill/>
        </a:ln>
        <a:effectLst/>
      </c:spPr>
    </c:plotArea>
    <c:plotVisOnly val="1"/>
    <c:dispBlanksAs val="gap"/>
    <c:showDLblsOverMax val="0"/>
  </c:chart>
  <c:spPr>
    <a:solidFill>
      <a:schemeClr val="lt1"/>
    </a:solidFill>
    <a:ln w="38100" cap="flat" cmpd="sng" algn="ctr">
      <a:solidFill>
        <a:schemeClr val="accent3">
          <a:shade val="75000"/>
          <a:satMod val="125000"/>
          <a:lumMod val="75000"/>
        </a:schemeClr>
      </a:solidFill>
      <a:prstDash val="solid"/>
    </a:ln>
    <a:effectLst/>
  </c:spPr>
  <c:txPr>
    <a:bodyPr/>
    <a:lstStyle/>
    <a:p>
      <a:pPr>
        <a:defRPr>
          <a:solidFill>
            <a:schemeClr val="dk1"/>
          </a:solidFill>
          <a:latin typeface="+mn-lt"/>
          <a:ea typeface="+mn-ea"/>
          <a:cs typeface="+mn-cs"/>
        </a:defRPr>
      </a:pPr>
      <a:endParaRPr lang="fa-I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EF8B0A17-3FD4-4844-922B-5BD3909FDEF1}" type="datetimeFigureOut">
              <a:rPr lang="fa-IR" smtClean="0"/>
              <a:t>10/22/1446</a:t>
            </a:fld>
            <a:endParaRPr lang="fa-I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EAFA3C76-A2BB-4FDA-A97B-B2B8E4E298A4}" type="slidenum">
              <a:rPr lang="fa-IR" smtClean="0"/>
              <a:t>‹#›</a:t>
            </a:fld>
            <a:endParaRPr lang="fa-IR"/>
          </a:p>
        </p:txBody>
      </p:sp>
    </p:spTree>
    <p:extLst>
      <p:ext uri="{BB962C8B-B14F-4D97-AF65-F5344CB8AC3E}">
        <p14:creationId xmlns:p14="http://schemas.microsoft.com/office/powerpoint/2010/main" val="1379062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992097-95FF-4F3D-9A1D-9A0600564645}" type="slidenum">
              <a:rPr lang="en-US" smtClean="0"/>
              <a:t>48</a:t>
            </a:fld>
            <a:endParaRPr lang="en-US"/>
          </a:p>
        </p:txBody>
      </p:sp>
    </p:spTree>
    <p:extLst>
      <p:ext uri="{BB962C8B-B14F-4D97-AF65-F5344CB8AC3E}">
        <p14:creationId xmlns:p14="http://schemas.microsoft.com/office/powerpoint/2010/main" val="4192793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992097-95FF-4F3D-9A1D-9A0600564645}" type="slidenum">
              <a:rPr lang="en-US" smtClean="0"/>
              <a:t>49</a:t>
            </a:fld>
            <a:endParaRPr lang="en-US"/>
          </a:p>
        </p:txBody>
      </p:sp>
    </p:spTree>
    <p:extLst>
      <p:ext uri="{BB962C8B-B14F-4D97-AF65-F5344CB8AC3E}">
        <p14:creationId xmlns:p14="http://schemas.microsoft.com/office/powerpoint/2010/main" val="4192793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992097-95FF-4F3D-9A1D-9A0600564645}" type="slidenum">
              <a:rPr lang="en-US" smtClean="0"/>
              <a:t>50</a:t>
            </a:fld>
            <a:endParaRPr lang="en-US"/>
          </a:p>
        </p:txBody>
      </p:sp>
    </p:spTree>
    <p:extLst>
      <p:ext uri="{BB962C8B-B14F-4D97-AF65-F5344CB8AC3E}">
        <p14:creationId xmlns:p14="http://schemas.microsoft.com/office/powerpoint/2010/main" val="4107906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992097-95FF-4F3D-9A1D-9A0600564645}" type="slidenum">
              <a:rPr lang="en-US" smtClean="0"/>
              <a:t>53</a:t>
            </a:fld>
            <a:endParaRPr lang="en-US"/>
          </a:p>
        </p:txBody>
      </p:sp>
    </p:spTree>
    <p:extLst>
      <p:ext uri="{BB962C8B-B14F-4D97-AF65-F5344CB8AC3E}">
        <p14:creationId xmlns:p14="http://schemas.microsoft.com/office/powerpoint/2010/main" val="4107906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992097-95FF-4F3D-9A1D-9A0600564645}" type="slidenum">
              <a:rPr lang="en-US" smtClean="0"/>
              <a:t>54</a:t>
            </a:fld>
            <a:endParaRPr lang="en-US"/>
          </a:p>
        </p:txBody>
      </p:sp>
    </p:spTree>
    <p:extLst>
      <p:ext uri="{BB962C8B-B14F-4D97-AF65-F5344CB8AC3E}">
        <p14:creationId xmlns:p14="http://schemas.microsoft.com/office/powerpoint/2010/main" val="4107906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992097-95FF-4F3D-9A1D-9A0600564645}" type="slidenum">
              <a:rPr lang="en-US" smtClean="0"/>
              <a:t>59</a:t>
            </a:fld>
            <a:endParaRPr lang="en-US"/>
          </a:p>
        </p:txBody>
      </p:sp>
    </p:spTree>
    <p:extLst>
      <p:ext uri="{BB962C8B-B14F-4D97-AF65-F5344CB8AC3E}">
        <p14:creationId xmlns:p14="http://schemas.microsoft.com/office/powerpoint/2010/main" val="4192793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EAFA3C76-A2BB-4FDA-A97B-B2B8E4E298A4}" type="slidenum">
              <a:rPr lang="fa-IR" smtClean="0"/>
              <a:t>77</a:t>
            </a:fld>
            <a:endParaRPr lang="fa-IR"/>
          </a:p>
        </p:txBody>
      </p:sp>
    </p:spTree>
    <p:extLst>
      <p:ext uri="{BB962C8B-B14F-4D97-AF65-F5344CB8AC3E}">
        <p14:creationId xmlns:p14="http://schemas.microsoft.com/office/powerpoint/2010/main" val="1632434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A0A864B-318D-46CE-88D6-81FE6C0F42BF}" type="datetimeFigureOut">
              <a:rPr lang="fa-IR" smtClean="0"/>
              <a:t>10/22/1446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C4FA84-1A63-4DAC-BD1C-B9C032868945}" type="slidenum">
              <a:rPr lang="fa-IR" smtClean="0"/>
              <a:t>‹#›</a:t>
            </a:fld>
            <a:endParaRPr lang="fa-I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0A864B-318D-46CE-88D6-81FE6C0F42BF}" type="datetimeFigureOut">
              <a:rPr lang="fa-IR" smtClean="0"/>
              <a:t>10/22/1446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C4FA84-1A63-4DAC-BD1C-B9C032868945}" type="slidenum">
              <a:rPr lang="fa-IR" smtClean="0"/>
              <a:t>‹#›</a:t>
            </a:fld>
            <a:endParaRPr lang="fa-IR"/>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A864B-318D-46CE-88D6-81FE6C0F42BF}" type="datetimeFigureOut">
              <a:rPr lang="fa-IR" smtClean="0"/>
              <a:t>10/22/1446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C4FA84-1A63-4DAC-BD1C-B9C032868945}" type="slidenum">
              <a:rPr lang="fa-IR" smtClean="0"/>
              <a:t>‹#›</a:t>
            </a:fld>
            <a:endParaRPr lang="fa-I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A0A864B-318D-46CE-88D6-81FE6C0F42BF}" type="datetimeFigureOut">
              <a:rPr lang="fa-IR" smtClean="0"/>
              <a:t>10/22/1446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1C4FA84-1A63-4DAC-BD1C-B9C032868945}" type="slidenum">
              <a:rPr lang="fa-IR" smtClean="0"/>
              <a:t>‹#›</a:t>
            </a:fld>
            <a:endParaRPr lang="fa-IR"/>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0A864B-318D-46CE-88D6-81FE6C0F42BF}" type="datetimeFigureOut">
              <a:rPr lang="fa-IR" smtClean="0"/>
              <a:t>10/22/1446</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1C4FA84-1A63-4DAC-BD1C-B9C032868945}" type="slidenum">
              <a:rPr lang="fa-IR" smtClean="0"/>
              <a:t>‹#›</a:t>
            </a:fld>
            <a:endParaRPr lang="fa-IR"/>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0A864B-318D-46CE-88D6-81FE6C0F42BF}" type="datetimeFigureOut">
              <a:rPr lang="fa-IR" smtClean="0"/>
              <a:t>10/22/1446</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1C4FA84-1A63-4DAC-BD1C-B9C032868945}" type="slidenum">
              <a:rPr lang="fa-IR" smtClean="0"/>
              <a:t>‹#›</a:t>
            </a:fld>
            <a:endParaRPr lang="fa-I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0A864B-318D-46CE-88D6-81FE6C0F42BF}" type="datetimeFigureOut">
              <a:rPr lang="fa-IR" smtClean="0"/>
              <a:t>10/22/1446</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1C4FA84-1A63-4DAC-BD1C-B9C032868945}" type="slidenum">
              <a:rPr lang="fa-IR" smtClean="0"/>
              <a:t>‹#›</a:t>
            </a:fld>
            <a:endParaRPr lang="fa-I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0A864B-318D-46CE-88D6-81FE6C0F42BF}" type="datetimeFigureOut">
              <a:rPr lang="fa-IR" smtClean="0"/>
              <a:t>10/22/1446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1C4FA84-1A63-4DAC-BD1C-B9C032868945}" type="slidenum">
              <a:rPr lang="fa-IR" smtClean="0"/>
              <a:t>‹#›</a:t>
            </a:fld>
            <a:endParaRPr lang="fa-I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0A864B-318D-46CE-88D6-81FE6C0F42BF}" type="datetimeFigureOut">
              <a:rPr lang="fa-IR" smtClean="0"/>
              <a:t>10/22/1446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1C4FA84-1A63-4DAC-BD1C-B9C032868945}" type="slidenum">
              <a:rPr lang="fa-IR" smtClean="0"/>
              <a:t>‹#›</a:t>
            </a:fld>
            <a:endParaRPr lang="fa-I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0A864B-318D-46CE-88D6-81FE6C0F42BF}" type="datetimeFigureOut">
              <a:rPr lang="fa-IR" smtClean="0"/>
              <a:t>10/22/1446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C4FA84-1A63-4DAC-BD1C-B9C032868945}" type="slidenum">
              <a:rPr lang="fa-IR" smtClean="0"/>
              <a:t>‹#›</a:t>
            </a:fld>
            <a:endParaRPr lang="fa-I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0A864B-318D-46CE-88D6-81FE6C0F42BF}" type="datetimeFigureOut">
              <a:rPr lang="fa-IR" smtClean="0"/>
              <a:t>10/22/1446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C4FA84-1A63-4DAC-BD1C-B9C032868945}" type="slidenum">
              <a:rPr lang="fa-IR" smtClean="0"/>
              <a:t>‹#›</a:t>
            </a:fld>
            <a:endParaRPr lang="fa-I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A0A864B-318D-46CE-88D6-81FE6C0F42BF}" type="datetimeFigureOut">
              <a:rPr lang="fa-IR" smtClean="0"/>
              <a:t>10/22/1446</a:t>
            </a:fld>
            <a:endParaRPr lang="fa-I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fa-I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F1C4FA84-1A63-4DAC-BD1C-B9C032868945}" type="slidenum">
              <a:rPr lang="fa-IR" smtClean="0"/>
              <a:t>‹#›</a:t>
            </a:fld>
            <a:endParaRPr lang="fa-I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2050" name="Picture 2" descr="C:\Users\Administrator\Desktop\images.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084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Administrator\Desktop\images (5).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tretch>
            <a:fillRect/>
          </a:stretch>
        </p:blipFill>
        <p:spPr bwMode="auto">
          <a:xfrm>
            <a:off x="0" y="0"/>
            <a:ext cx="9143999" cy="38862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4294967295"/>
          </p:nvPr>
        </p:nvSpPr>
        <p:spPr>
          <a:xfrm>
            <a:off x="0" y="3581400"/>
            <a:ext cx="9144000" cy="3276600"/>
          </a:xfrm>
        </p:spPr>
        <p:txBody>
          <a:bodyPr>
            <a:normAutofit/>
          </a:bodyPr>
          <a:lstStyle/>
          <a:p>
            <a:pPr marL="68580" indent="0" algn="ctr">
              <a:buNone/>
            </a:pPr>
            <a:endParaRPr lang="fa-IR" sz="2800" b="1" dirty="0" smtClean="0">
              <a:solidFill>
                <a:srgbClr val="282CC8"/>
              </a:solidFill>
              <a:cs typeface="B Nazanin" panose="00000400000000000000" pitchFamily="2" charset="-78"/>
            </a:endParaRPr>
          </a:p>
          <a:p>
            <a:pPr marL="68580" indent="0" algn="ctr">
              <a:buNone/>
            </a:pPr>
            <a:r>
              <a:rPr lang="fa-IR" sz="4800" b="1" dirty="0" smtClean="0">
                <a:solidFill>
                  <a:srgbClr val="282CC8"/>
                </a:solidFill>
                <a:cs typeface="B Nazanin" panose="00000400000000000000" pitchFamily="2" charset="-78"/>
              </a:rPr>
              <a:t>حمایت از خانواده و جوانی جمعیت</a:t>
            </a:r>
            <a:r>
              <a:rPr lang="fa-IR" sz="2800" b="1" dirty="0" smtClean="0">
                <a:solidFill>
                  <a:srgbClr val="282CC8"/>
                </a:solidFill>
                <a:cs typeface="B Nazanin" panose="00000400000000000000" pitchFamily="2" charset="-78"/>
              </a:rPr>
              <a:t/>
            </a:r>
            <a:br>
              <a:rPr lang="fa-IR" sz="2800" b="1" dirty="0" smtClean="0">
                <a:solidFill>
                  <a:srgbClr val="282CC8"/>
                </a:solidFill>
                <a:cs typeface="B Nazanin" panose="00000400000000000000" pitchFamily="2" charset="-78"/>
              </a:rPr>
            </a:br>
            <a:endParaRPr lang="fa-IR" sz="2800" b="1" dirty="0" smtClean="0">
              <a:solidFill>
                <a:srgbClr val="282CC8"/>
              </a:solidFill>
              <a:cs typeface="B Nazanin" panose="00000400000000000000" pitchFamily="2" charset="-78"/>
            </a:endParaRPr>
          </a:p>
          <a:p>
            <a:pPr marL="68580" indent="0" algn="ctr">
              <a:buNone/>
            </a:pPr>
            <a:r>
              <a:rPr lang="fa-IR" sz="1700" dirty="0" smtClean="0"/>
              <a:t/>
            </a:r>
            <a:br>
              <a:rPr lang="fa-IR" sz="1700" dirty="0" smtClean="0"/>
            </a:br>
            <a:endParaRPr lang="fa-IR" sz="1700" dirty="0" smtClean="0"/>
          </a:p>
          <a:p>
            <a:endParaRPr lang="fa-IR" dirty="0"/>
          </a:p>
        </p:txBody>
      </p:sp>
    </p:spTree>
    <p:extLst>
      <p:ext uri="{BB962C8B-B14F-4D97-AF65-F5344CB8AC3E}">
        <p14:creationId xmlns:p14="http://schemas.microsoft.com/office/powerpoint/2010/main" val="4174132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marL="0" indent="0">
              <a:buNone/>
            </a:pPr>
            <a:r>
              <a:rPr lang="fa-IR" b="1" dirty="0" smtClean="0">
                <a:solidFill>
                  <a:srgbClr val="282CC8"/>
                </a:solidFill>
                <a:cs typeface="2  Mitra" panose="00000400000000000000" pitchFamily="2" charset="-78"/>
              </a:rPr>
              <a:t>افزایش جمعیت آری</a:t>
            </a:r>
            <a:endParaRPr lang="fa-IR" dirty="0"/>
          </a:p>
        </p:txBody>
      </p:sp>
      <p:sp>
        <p:nvSpPr>
          <p:cNvPr id="3" name="Content Placeholder 2"/>
          <p:cNvSpPr>
            <a:spLocks noGrp="1"/>
          </p:cNvSpPr>
          <p:nvPr>
            <p:ph sz="quarter" idx="13"/>
          </p:nvPr>
        </p:nvSpPr>
        <p:spPr>
          <a:xfrm>
            <a:off x="76200" y="1066800"/>
            <a:ext cx="8915400" cy="5562600"/>
          </a:xfrm>
        </p:spPr>
        <p:txBody>
          <a:bodyPr/>
          <a:lstStyle/>
          <a:p>
            <a:pPr lvl="0" indent="-274320">
              <a:lnSpc>
                <a:spcPct val="150000"/>
              </a:lnSpc>
              <a:buClr>
                <a:srgbClr val="94C600"/>
              </a:buClr>
              <a:buSzPct val="76000"/>
              <a:buFont typeface="Wingdings" panose="05000000000000000000" pitchFamily="2" charset="2"/>
              <a:buChar char="v"/>
            </a:pPr>
            <a:r>
              <a:rPr lang="fa-IR" sz="2800" dirty="0">
                <a:solidFill>
                  <a:prstClr val="black"/>
                </a:solidFill>
                <a:latin typeface="Century Gothic"/>
                <a:cs typeface="2  Mitra" panose="00000400000000000000" pitchFamily="2" charset="-78"/>
              </a:rPr>
              <a:t>جمعیت جوان و سرمایه انسانی به عنوان یکی از عوامل مهم اقتدار و مهمترین ارکان موثر بر توسعه هر کشور، از اهمیت خاصی برخوردار بوده و بستر خلاقیت و پویایی در ابعاد مختلف توسعه اقتصادی – اجتماعی را برای آن کشور فراهم می نماید.</a:t>
            </a:r>
          </a:p>
          <a:p>
            <a:pPr lvl="0" indent="-274320">
              <a:lnSpc>
                <a:spcPct val="150000"/>
              </a:lnSpc>
              <a:buClr>
                <a:srgbClr val="94C600"/>
              </a:buClr>
              <a:buSzPct val="76000"/>
              <a:buFont typeface="Wingdings" panose="05000000000000000000" pitchFamily="2" charset="2"/>
              <a:buChar char="v"/>
            </a:pPr>
            <a:r>
              <a:rPr lang="fa-IR" sz="2800" dirty="0">
                <a:solidFill>
                  <a:prstClr val="black"/>
                </a:solidFill>
                <a:latin typeface="Century Gothic"/>
                <a:cs typeface="2  Mitra" panose="00000400000000000000" pitchFamily="2" charset="-78"/>
              </a:rPr>
              <a:t>در سال های اخیر با توجه به تغییر و تحولات جمعیت در کشور ، مقام معظم رهبری سیاست های کلی جمعیت را در 30 اردیبهشت 1393 ابلاغ نمودند و براساس متن ابلاغیه رهبر، باید برنامه ریزی جامع برای رشد اقتصادی ، اجتماعی و فرهنگی متناسب با سیاست های جمعیتی کشور انجام گیرد و اجرای سیاست ها به طور مستمر رصد </a:t>
            </a:r>
            <a:r>
              <a:rPr lang="fa-IR" sz="2800" dirty="0" smtClean="0">
                <a:solidFill>
                  <a:prstClr val="black"/>
                </a:solidFill>
                <a:latin typeface="Century Gothic"/>
                <a:cs typeface="2  Mitra" panose="00000400000000000000" pitchFamily="2" charset="-78"/>
              </a:rPr>
              <a:t>شود.</a:t>
            </a:r>
            <a:endParaRPr lang="fa-IR" sz="2800" dirty="0">
              <a:solidFill>
                <a:prstClr val="black"/>
              </a:solidFill>
              <a:latin typeface="Century Gothic"/>
              <a:cs typeface="2  Mitra" panose="00000400000000000000" pitchFamily="2" charset="-78"/>
            </a:endParaRPr>
          </a:p>
          <a:p>
            <a:endParaRPr lang="fa-IR" dirty="0"/>
          </a:p>
        </p:txBody>
      </p:sp>
    </p:spTree>
    <p:extLst>
      <p:ext uri="{BB962C8B-B14F-4D97-AF65-F5344CB8AC3E}">
        <p14:creationId xmlns:p14="http://schemas.microsoft.com/office/powerpoint/2010/main" val="2192422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458200" cy="838200"/>
          </a:xfrm>
        </p:spPr>
        <p:txBody>
          <a:bodyPr/>
          <a:lstStyle/>
          <a:p>
            <a:pPr marL="0" indent="0">
              <a:buNone/>
            </a:pPr>
            <a:r>
              <a:rPr lang="fa-IR" sz="3600" dirty="0">
                <a:solidFill>
                  <a:srgbClr val="282CC8"/>
                </a:solidFill>
                <a:cs typeface="2  Mitra" panose="00000400000000000000" pitchFamily="2" charset="-78"/>
              </a:rPr>
              <a:t>سیاست‌های کلی جمعیت</a:t>
            </a:r>
            <a:r>
              <a:rPr lang="en-US" sz="3600" dirty="0">
                <a:solidFill>
                  <a:srgbClr val="282CC8"/>
                </a:solidFill>
                <a:cs typeface="2  Mitra" panose="00000400000000000000" pitchFamily="2" charset="-78"/>
              </a:rPr>
              <a:t>)</a:t>
            </a:r>
            <a:r>
              <a:rPr lang="fa-IR" sz="3600" dirty="0">
                <a:solidFill>
                  <a:srgbClr val="282CC8"/>
                </a:solidFill>
                <a:cs typeface="2  Mitra" panose="00000400000000000000" pitchFamily="2" charset="-78"/>
              </a:rPr>
              <a:t>بيانات مقام معظم رهبري)</a:t>
            </a:r>
            <a:r>
              <a:rPr lang="en-US" sz="4000" dirty="0">
                <a:effectLst/>
                <a:cs typeface="2  Mitra" panose="00000400000000000000" pitchFamily="2" charset="-78"/>
              </a:rPr>
              <a:t/>
            </a:r>
            <a:br>
              <a:rPr lang="en-US" sz="4000" dirty="0">
                <a:effectLst/>
                <a:cs typeface="2  Mitra" panose="00000400000000000000" pitchFamily="2" charset="-78"/>
              </a:rPr>
            </a:br>
            <a:endParaRPr lang="fa-IR" sz="4000" dirty="0">
              <a:cs typeface="2  Mitra" panose="00000400000000000000" pitchFamily="2" charset="-78"/>
            </a:endParaRPr>
          </a:p>
        </p:txBody>
      </p:sp>
      <p:sp>
        <p:nvSpPr>
          <p:cNvPr id="3" name="Content Placeholder 2"/>
          <p:cNvSpPr>
            <a:spLocks noGrp="1"/>
          </p:cNvSpPr>
          <p:nvPr>
            <p:ph sz="quarter" idx="13"/>
          </p:nvPr>
        </p:nvSpPr>
        <p:spPr>
          <a:xfrm>
            <a:off x="304800" y="1143000"/>
            <a:ext cx="8610600" cy="5562600"/>
          </a:xfrm>
        </p:spPr>
        <p:txBody>
          <a:bodyPr>
            <a:normAutofit/>
          </a:bodyPr>
          <a:lstStyle/>
          <a:p>
            <a:pPr lvl="0" fontAlgn="base">
              <a:buClr>
                <a:srgbClr val="92D050"/>
              </a:buClr>
              <a:buFont typeface="Wingdings" panose="05000000000000000000" pitchFamily="2" charset="2"/>
              <a:buChar char="v"/>
            </a:pPr>
            <a:r>
              <a:rPr lang="fa-IR" sz="3200" dirty="0" smtClean="0">
                <a:solidFill>
                  <a:schemeClr val="accent6">
                    <a:lumMod val="50000"/>
                  </a:schemeClr>
                </a:solidFill>
                <a:cs typeface="2  Mitra" panose="00000400000000000000" pitchFamily="2" charset="-78"/>
              </a:rPr>
              <a:t>ارتقای </a:t>
            </a:r>
            <a:r>
              <a:rPr lang="fa-IR" sz="3200" dirty="0">
                <a:solidFill>
                  <a:schemeClr val="accent6">
                    <a:lumMod val="50000"/>
                  </a:schemeClr>
                </a:solidFill>
                <a:cs typeface="2  Mitra" panose="00000400000000000000" pitchFamily="2" charset="-78"/>
              </a:rPr>
              <a:t>پویایی، بالندگی و جوانی جمعیت با افزایش نرخ باروری به بیش از سطح </a:t>
            </a:r>
            <a:r>
              <a:rPr lang="fa-IR" sz="3200" dirty="0" smtClean="0">
                <a:solidFill>
                  <a:schemeClr val="accent6">
                    <a:lumMod val="50000"/>
                  </a:schemeClr>
                </a:solidFill>
                <a:cs typeface="2  Mitra" panose="00000400000000000000" pitchFamily="2" charset="-78"/>
              </a:rPr>
              <a:t>جانشینی</a:t>
            </a:r>
          </a:p>
          <a:p>
            <a:pPr marL="45720" lvl="0" indent="0" fontAlgn="base">
              <a:buClr>
                <a:srgbClr val="92D050"/>
              </a:buClr>
              <a:buNone/>
            </a:pPr>
            <a:endParaRPr lang="fa-IR" sz="3200" dirty="0">
              <a:cs typeface="2  Mitra" panose="00000400000000000000" pitchFamily="2" charset="-78"/>
            </a:endParaRPr>
          </a:p>
          <a:p>
            <a:pPr lvl="0" fontAlgn="base">
              <a:buClr>
                <a:srgbClr val="92D050"/>
              </a:buClr>
              <a:buFont typeface="Wingdings" panose="05000000000000000000" pitchFamily="2" charset="2"/>
              <a:buChar char="v"/>
            </a:pPr>
            <a:r>
              <a:rPr lang="fa-IR" sz="3200" dirty="0" smtClean="0">
                <a:solidFill>
                  <a:schemeClr val="tx1"/>
                </a:solidFill>
                <a:cs typeface="2  Mitra" panose="00000400000000000000" pitchFamily="2" charset="-78"/>
              </a:rPr>
              <a:t>رفع موانع ازدواج، تسهیل و ترویج تشکیل خانواده و افزایش فرزند، کاهش سن ازدواج و حمایت از زوج‌های جوان و توانمندسازی آنان در تأمین هزینه‌های زندگی و تربیت نسل صالح و کارآمد</a:t>
            </a:r>
          </a:p>
          <a:p>
            <a:pPr marL="45720" lvl="0" indent="0" fontAlgn="base">
              <a:buClr>
                <a:srgbClr val="92D050"/>
              </a:buClr>
              <a:buNone/>
            </a:pPr>
            <a:endParaRPr lang="fa-IR" sz="2000" b="1" dirty="0">
              <a:solidFill>
                <a:srgbClr val="282CC8"/>
              </a:solidFill>
              <a:effectLst>
                <a:reflection blurRad="6350" stA="55000" endA="300" endPos="45500" dir="5400000" sy="-100000" algn="bl" rotWithShape="0"/>
              </a:effectLst>
              <a:latin typeface="+mj-lt"/>
              <a:ea typeface="+mj-ea"/>
              <a:cs typeface="2  Mitra" panose="00000400000000000000" pitchFamily="2" charset="-78"/>
            </a:endParaRPr>
          </a:p>
        </p:txBody>
      </p:sp>
    </p:spTree>
    <p:extLst>
      <p:ext uri="{BB962C8B-B14F-4D97-AF65-F5344CB8AC3E}">
        <p14:creationId xmlns:p14="http://schemas.microsoft.com/office/powerpoint/2010/main" val="1762796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458200" cy="838200"/>
          </a:xfrm>
        </p:spPr>
        <p:txBody>
          <a:bodyPr/>
          <a:lstStyle/>
          <a:p>
            <a:pPr marL="0" indent="0">
              <a:buNone/>
            </a:pPr>
            <a:r>
              <a:rPr lang="fa-IR" sz="3600" dirty="0">
                <a:solidFill>
                  <a:srgbClr val="282CC8"/>
                </a:solidFill>
                <a:cs typeface="2  Mitra" panose="00000400000000000000" pitchFamily="2" charset="-78"/>
              </a:rPr>
              <a:t>سیاست‌های کلی جمعیت</a:t>
            </a:r>
            <a:r>
              <a:rPr lang="en-US" sz="3600" dirty="0">
                <a:solidFill>
                  <a:srgbClr val="282CC8"/>
                </a:solidFill>
                <a:cs typeface="2  Mitra" panose="00000400000000000000" pitchFamily="2" charset="-78"/>
              </a:rPr>
              <a:t>)</a:t>
            </a:r>
            <a:r>
              <a:rPr lang="fa-IR" sz="3600" dirty="0">
                <a:solidFill>
                  <a:srgbClr val="282CC8"/>
                </a:solidFill>
                <a:cs typeface="2  Mitra" panose="00000400000000000000" pitchFamily="2" charset="-78"/>
              </a:rPr>
              <a:t>بيانات مقام معظم رهبري)</a:t>
            </a:r>
            <a:r>
              <a:rPr lang="en-US" sz="4000" dirty="0">
                <a:effectLst/>
                <a:cs typeface="2  Mitra" panose="00000400000000000000" pitchFamily="2" charset="-78"/>
              </a:rPr>
              <a:t/>
            </a:r>
            <a:br>
              <a:rPr lang="en-US" sz="4000" dirty="0">
                <a:effectLst/>
                <a:cs typeface="2  Mitra" panose="00000400000000000000" pitchFamily="2" charset="-78"/>
              </a:rPr>
            </a:br>
            <a:endParaRPr lang="fa-IR" sz="4000" dirty="0">
              <a:cs typeface="2  Mitra" panose="00000400000000000000" pitchFamily="2" charset="-78"/>
            </a:endParaRPr>
          </a:p>
        </p:txBody>
      </p:sp>
      <p:sp>
        <p:nvSpPr>
          <p:cNvPr id="3" name="Content Placeholder 2"/>
          <p:cNvSpPr>
            <a:spLocks noGrp="1"/>
          </p:cNvSpPr>
          <p:nvPr>
            <p:ph sz="quarter" idx="13"/>
          </p:nvPr>
        </p:nvSpPr>
        <p:spPr>
          <a:xfrm>
            <a:off x="304800" y="1143000"/>
            <a:ext cx="8610600" cy="5562600"/>
          </a:xfrm>
        </p:spPr>
        <p:txBody>
          <a:bodyPr>
            <a:normAutofit/>
          </a:bodyPr>
          <a:lstStyle/>
          <a:p>
            <a:pPr lvl="0" algn="just" fontAlgn="base">
              <a:buClr>
                <a:srgbClr val="92D050"/>
              </a:buClr>
              <a:buFont typeface="Wingdings" panose="05000000000000000000" pitchFamily="2" charset="2"/>
              <a:buChar char="v"/>
            </a:pPr>
            <a:r>
              <a:rPr lang="fa-IR" sz="3200" dirty="0" smtClean="0">
                <a:solidFill>
                  <a:schemeClr val="accent6">
                    <a:lumMod val="50000"/>
                  </a:schemeClr>
                </a:solidFill>
                <a:cs typeface="2  Mitra" panose="00000400000000000000" pitchFamily="2" charset="-78"/>
              </a:rPr>
              <a:t>اختصاص تسهیلات مناسب برای مادران به‌ویژه در دوره بارداری و شیردهی و پوشش بیمه‌ای هزینه‌های زایمان و درمان ناباروری مردان و زنان و تقویت نهادها و مؤسسات حمایتی ذی‌ربط</a:t>
            </a:r>
          </a:p>
          <a:p>
            <a:pPr marL="45720" lvl="0" indent="0" algn="just" fontAlgn="base">
              <a:buClr>
                <a:srgbClr val="92D050"/>
              </a:buClr>
              <a:buNone/>
            </a:pPr>
            <a:endParaRPr lang="fa-IR" sz="3200" dirty="0" smtClean="0">
              <a:solidFill>
                <a:schemeClr val="accent6">
                  <a:lumMod val="50000"/>
                </a:schemeClr>
              </a:solidFill>
              <a:cs typeface="2  Mitra" panose="00000400000000000000" pitchFamily="2" charset="-78"/>
            </a:endParaRPr>
          </a:p>
          <a:p>
            <a:pPr lvl="0" algn="just" fontAlgn="base">
              <a:buClr>
                <a:srgbClr val="92D050"/>
              </a:buClr>
              <a:buFont typeface="Wingdings" panose="05000000000000000000" pitchFamily="2" charset="2"/>
              <a:buChar char="v"/>
            </a:pPr>
            <a:r>
              <a:rPr lang="fa-IR" sz="3200" dirty="0" smtClean="0">
                <a:cs typeface="2  Mitra" panose="00000400000000000000" pitchFamily="2" charset="-78"/>
              </a:rPr>
              <a:t> </a:t>
            </a:r>
            <a:r>
              <a:rPr lang="fa-IR" sz="3200" dirty="0" smtClean="0">
                <a:solidFill>
                  <a:schemeClr val="accent6">
                    <a:lumMod val="50000"/>
                  </a:schemeClr>
                </a:solidFill>
                <a:cs typeface="2  Mitra" panose="00000400000000000000" pitchFamily="2" charset="-78"/>
              </a:rPr>
              <a:t>تحکیم بنیان و پایداری خانواده با اصلاح و تکمیل آموزش‌های عمومی درباره اصالت کانون خانواده و فرزند پروری و با تأکید بر آموزش‌ مهارت‌های زندگی و ارتباطی و ارائه خدمات مشاوره‌ای بر مبنای فرهنگ و ارزش‌های اسلامی - ایرانی و توسعه وتقویت نظام تأمین اجتماعی، خدمات بهداشتی و درمانی ومراقبت‌های پزشکی درجهت سلامت باروری و فرزندآوری</a:t>
            </a:r>
          </a:p>
          <a:p>
            <a:pPr algn="just"/>
            <a:endParaRPr lang="fa-IR" sz="2400" b="1" dirty="0">
              <a:solidFill>
                <a:srgbClr val="282CC8"/>
              </a:solidFill>
              <a:effectLst>
                <a:reflection blurRad="6350" stA="55000" endA="300" endPos="45500" dir="5400000" sy="-100000" algn="bl" rotWithShape="0"/>
              </a:effectLst>
              <a:latin typeface="+mj-lt"/>
              <a:ea typeface="+mj-ea"/>
              <a:cs typeface="2  Mitra" panose="00000400000000000000" pitchFamily="2" charset="-78"/>
            </a:endParaRPr>
          </a:p>
        </p:txBody>
      </p:sp>
    </p:spTree>
    <p:extLst>
      <p:ext uri="{BB962C8B-B14F-4D97-AF65-F5344CB8AC3E}">
        <p14:creationId xmlns:p14="http://schemas.microsoft.com/office/powerpoint/2010/main" val="341476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338" y="152400"/>
            <a:ext cx="8821737" cy="838200"/>
          </a:xfrm>
        </p:spPr>
        <p:txBody>
          <a:bodyPr/>
          <a:lstStyle/>
          <a:p>
            <a:pPr marL="0" indent="0">
              <a:buNone/>
            </a:pPr>
            <a:r>
              <a:rPr lang="fa-IR" sz="3600" dirty="0">
                <a:solidFill>
                  <a:srgbClr val="282CC8"/>
                </a:solidFill>
                <a:cs typeface="2  Mitra" panose="00000400000000000000" pitchFamily="2" charset="-78"/>
              </a:rPr>
              <a:t>سیاست‌های کلی جمعیت</a:t>
            </a:r>
            <a:r>
              <a:rPr lang="en-US" sz="3600" dirty="0">
                <a:solidFill>
                  <a:srgbClr val="282CC8"/>
                </a:solidFill>
                <a:cs typeface="2  Mitra" panose="00000400000000000000" pitchFamily="2" charset="-78"/>
              </a:rPr>
              <a:t>)</a:t>
            </a:r>
            <a:r>
              <a:rPr lang="fa-IR" sz="3600" dirty="0">
                <a:solidFill>
                  <a:srgbClr val="282CC8"/>
                </a:solidFill>
                <a:cs typeface="2  Mitra" panose="00000400000000000000" pitchFamily="2" charset="-78"/>
              </a:rPr>
              <a:t>بيانات مقام معظم رهبري)</a:t>
            </a:r>
          </a:p>
        </p:txBody>
      </p:sp>
      <p:sp>
        <p:nvSpPr>
          <p:cNvPr id="3" name="Content Placeholder 2"/>
          <p:cNvSpPr>
            <a:spLocks noGrp="1"/>
          </p:cNvSpPr>
          <p:nvPr>
            <p:ph sz="quarter" idx="13"/>
          </p:nvPr>
        </p:nvSpPr>
        <p:spPr>
          <a:xfrm>
            <a:off x="152400" y="990600"/>
            <a:ext cx="8839200" cy="5638800"/>
          </a:xfrm>
        </p:spPr>
        <p:txBody>
          <a:bodyPr>
            <a:noAutofit/>
          </a:bodyPr>
          <a:lstStyle/>
          <a:p>
            <a:pPr lvl="0" fontAlgn="base">
              <a:buClr>
                <a:srgbClr val="92D050"/>
              </a:buClr>
              <a:buFont typeface="Wingdings" panose="05000000000000000000" pitchFamily="2" charset="2"/>
              <a:buChar char="v"/>
            </a:pPr>
            <a:r>
              <a:rPr lang="fa-IR" sz="2800" dirty="0" smtClean="0">
                <a:cs typeface="2  Mitra" panose="00000400000000000000" pitchFamily="2" charset="-78"/>
              </a:rPr>
              <a:t> </a:t>
            </a:r>
            <a:r>
              <a:rPr lang="fa-IR" sz="3200" dirty="0" smtClean="0">
                <a:solidFill>
                  <a:schemeClr val="tx1"/>
                </a:solidFill>
                <a:cs typeface="2  Mitra" panose="00000400000000000000" pitchFamily="2" charset="-78"/>
              </a:rPr>
              <a:t>ترویج و نهادینه‌سازی سبک زندگی اسلامی ــ ایرانی و مقابله با ابعاد نامطلوب سبک زندگی غربی</a:t>
            </a:r>
          </a:p>
          <a:p>
            <a:pPr lvl="0" fontAlgn="base">
              <a:buClr>
                <a:srgbClr val="92D050"/>
              </a:buClr>
              <a:buFont typeface="Wingdings" panose="05000000000000000000" pitchFamily="2" charset="2"/>
              <a:buChar char="v"/>
            </a:pPr>
            <a:r>
              <a:rPr lang="fa-IR" sz="3200" dirty="0" smtClean="0">
                <a:cs typeface="2  Mitra" panose="00000400000000000000" pitchFamily="2" charset="-78"/>
              </a:rPr>
              <a:t> </a:t>
            </a:r>
            <a:r>
              <a:rPr lang="fa-IR" sz="3200" dirty="0" smtClean="0">
                <a:solidFill>
                  <a:schemeClr val="accent6">
                    <a:lumMod val="50000"/>
                  </a:schemeClr>
                </a:solidFill>
                <a:cs typeface="2  Mitra" panose="00000400000000000000" pitchFamily="2" charset="-78"/>
              </a:rPr>
              <a:t>ارتقای امید به زندگی، تأمین سلامت و تغذیه سالم جمعیت و پیشگیری از آسیب‌های اجتماعی، به‌ویژه اعتیاد، سوانح، آلودگی‌های زیست محیطی و بیماری‌ها</a:t>
            </a:r>
          </a:p>
          <a:p>
            <a:pPr marL="45720" lvl="0" indent="0" fontAlgn="base">
              <a:buClr>
                <a:srgbClr val="92D050"/>
              </a:buClr>
              <a:buNone/>
            </a:pPr>
            <a:endParaRPr lang="fa-IR" sz="3200" dirty="0" smtClean="0">
              <a:cs typeface="2  Mitra" panose="00000400000000000000" pitchFamily="2" charset="-78"/>
            </a:endParaRPr>
          </a:p>
          <a:p>
            <a:pPr lvl="0" fontAlgn="base">
              <a:buClr>
                <a:srgbClr val="92D050"/>
              </a:buClr>
              <a:buFont typeface="Wingdings" panose="05000000000000000000" pitchFamily="2" charset="2"/>
              <a:buChar char="v"/>
            </a:pPr>
            <a:r>
              <a:rPr lang="fa-IR" sz="3200" dirty="0" smtClean="0">
                <a:solidFill>
                  <a:schemeClr val="tx1"/>
                </a:solidFill>
                <a:cs typeface="2  Mitra" panose="00000400000000000000" pitchFamily="2" charset="-78"/>
              </a:rPr>
              <a:t>فرهنگ‌سازی برای احترام و تکریم سالمندان و ایجاد شرایط لازم برای تأمین سلامت و نگهداری آنان در خانواده و پیش‌بینی سازوکار لازم برای بهره‌مندی از تجارب و توانمندی‌های سالمندان در عرصه‌های مناسب</a:t>
            </a:r>
          </a:p>
          <a:p>
            <a:pPr marL="45720" lvl="0" indent="0" fontAlgn="base">
              <a:buClr>
                <a:srgbClr val="92D050"/>
              </a:buClr>
              <a:buNone/>
            </a:pPr>
            <a:endParaRPr lang="fa-IR" sz="2800" dirty="0">
              <a:solidFill>
                <a:prstClr val="black">
                  <a:lumMod val="75000"/>
                  <a:lumOff val="25000"/>
                </a:prstClr>
              </a:solidFill>
              <a:cs typeface="2  Mitra" panose="00000400000000000000" pitchFamily="2" charset="-78"/>
            </a:endParaRPr>
          </a:p>
        </p:txBody>
      </p:sp>
    </p:spTree>
    <p:extLst>
      <p:ext uri="{BB962C8B-B14F-4D97-AF65-F5344CB8AC3E}">
        <p14:creationId xmlns:p14="http://schemas.microsoft.com/office/powerpoint/2010/main" val="18927147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338" y="152400"/>
            <a:ext cx="8821737" cy="838200"/>
          </a:xfrm>
        </p:spPr>
        <p:txBody>
          <a:bodyPr/>
          <a:lstStyle/>
          <a:p>
            <a:pPr marL="0" indent="0">
              <a:buNone/>
            </a:pPr>
            <a:r>
              <a:rPr lang="fa-IR" sz="3600" dirty="0">
                <a:solidFill>
                  <a:srgbClr val="282CC8"/>
                </a:solidFill>
                <a:cs typeface="2  Mitra" panose="00000400000000000000" pitchFamily="2" charset="-78"/>
              </a:rPr>
              <a:t>سیاست‌های کلی جمعیت</a:t>
            </a:r>
            <a:r>
              <a:rPr lang="en-US" sz="3600" dirty="0">
                <a:solidFill>
                  <a:srgbClr val="282CC8"/>
                </a:solidFill>
                <a:cs typeface="2  Mitra" panose="00000400000000000000" pitchFamily="2" charset="-78"/>
              </a:rPr>
              <a:t>)</a:t>
            </a:r>
            <a:r>
              <a:rPr lang="fa-IR" sz="3600" dirty="0">
                <a:solidFill>
                  <a:srgbClr val="282CC8"/>
                </a:solidFill>
                <a:cs typeface="2  Mitra" panose="00000400000000000000" pitchFamily="2" charset="-78"/>
              </a:rPr>
              <a:t>بيانات مقام معظم رهبري)</a:t>
            </a:r>
          </a:p>
        </p:txBody>
      </p:sp>
      <p:sp>
        <p:nvSpPr>
          <p:cNvPr id="3" name="Content Placeholder 2"/>
          <p:cNvSpPr>
            <a:spLocks noGrp="1"/>
          </p:cNvSpPr>
          <p:nvPr>
            <p:ph sz="quarter" idx="13"/>
          </p:nvPr>
        </p:nvSpPr>
        <p:spPr>
          <a:xfrm>
            <a:off x="152400" y="990600"/>
            <a:ext cx="8839200" cy="5638800"/>
          </a:xfrm>
        </p:spPr>
        <p:txBody>
          <a:bodyPr>
            <a:noAutofit/>
          </a:bodyPr>
          <a:lstStyle/>
          <a:p>
            <a:pPr lvl="0" fontAlgn="base">
              <a:buClr>
                <a:srgbClr val="92D050"/>
              </a:buClr>
              <a:buFont typeface="Wingdings" panose="05000000000000000000" pitchFamily="2" charset="2"/>
              <a:buChar char="v"/>
            </a:pPr>
            <a:r>
              <a:rPr lang="fa-IR" sz="3200" dirty="0" smtClean="0">
                <a:solidFill>
                  <a:schemeClr val="tx1"/>
                </a:solidFill>
                <a:cs typeface="2  Nazanin" pitchFamily="2" charset="-78"/>
              </a:rPr>
              <a:t>فرهنگ‌سازی برای احترام و تکریم سالمندان و ایجاد شرایط لازم برای تأمین سلامت و نگهداری آنان در خانواده و پیش‌بینی سازوکار لازم برای بهره‌مندی از تجارب و توانمندی‌های سالمندان در عرصه‌های مناسب</a:t>
            </a:r>
          </a:p>
          <a:p>
            <a:pPr lvl="0" fontAlgn="base">
              <a:buClr>
                <a:srgbClr val="92D050"/>
              </a:buClr>
              <a:buFont typeface="Wingdings" panose="05000000000000000000" pitchFamily="2" charset="2"/>
              <a:buChar char="v"/>
            </a:pPr>
            <a:r>
              <a:rPr lang="fa-IR" sz="3200" dirty="0" smtClean="0">
                <a:solidFill>
                  <a:schemeClr val="tx1"/>
                </a:solidFill>
                <a:cs typeface="2  Nazanin" pitchFamily="2" charset="-78"/>
              </a:rPr>
              <a:t> توانمندسازی جمعیت در سن کار با فرهنگ سازی و اصلاح، تقویت و سازگار کردن نظامات تربیتی و آموزش‌های عمومی، کارآفرینی، فنی- حرفه‌ای و تخصصی با نیازهای جامعه و استعدادها و علایق آنان در جهت ایجاد اشتغال مؤثر و مولّد</a:t>
            </a:r>
          </a:p>
        </p:txBody>
      </p:sp>
    </p:spTree>
    <p:extLst>
      <p:ext uri="{BB962C8B-B14F-4D97-AF65-F5344CB8AC3E}">
        <p14:creationId xmlns:p14="http://schemas.microsoft.com/office/powerpoint/2010/main" val="1277112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10600" cy="1143000"/>
          </a:xfrm>
        </p:spPr>
        <p:txBody>
          <a:bodyPr/>
          <a:lstStyle/>
          <a:p>
            <a:pPr marL="0" indent="0">
              <a:buNone/>
            </a:pPr>
            <a:r>
              <a:rPr lang="fa-IR" sz="3600" dirty="0">
                <a:solidFill>
                  <a:srgbClr val="282CC8"/>
                </a:solidFill>
                <a:cs typeface="2  Mitra" panose="00000400000000000000" pitchFamily="2" charset="-78"/>
              </a:rPr>
              <a:t>سیاست‌های کلی جمعیت</a:t>
            </a:r>
            <a:r>
              <a:rPr lang="en-US" sz="3600" dirty="0">
                <a:solidFill>
                  <a:srgbClr val="282CC8"/>
                </a:solidFill>
                <a:cs typeface="2  Mitra" panose="00000400000000000000" pitchFamily="2" charset="-78"/>
              </a:rPr>
              <a:t>)</a:t>
            </a:r>
            <a:r>
              <a:rPr lang="fa-IR" sz="3600" dirty="0">
                <a:solidFill>
                  <a:srgbClr val="282CC8"/>
                </a:solidFill>
                <a:cs typeface="2  Mitra" panose="00000400000000000000" pitchFamily="2" charset="-78"/>
              </a:rPr>
              <a:t>بيانات مقام معظم رهبري)</a:t>
            </a:r>
            <a:endParaRPr lang="fa-IR" sz="3600" dirty="0"/>
          </a:p>
        </p:txBody>
      </p:sp>
      <p:sp>
        <p:nvSpPr>
          <p:cNvPr id="3" name="Content Placeholder 2"/>
          <p:cNvSpPr>
            <a:spLocks noGrp="1"/>
          </p:cNvSpPr>
          <p:nvPr>
            <p:ph sz="quarter" idx="13"/>
          </p:nvPr>
        </p:nvSpPr>
        <p:spPr>
          <a:xfrm>
            <a:off x="228600" y="1143000"/>
            <a:ext cx="8686800" cy="5410200"/>
          </a:xfrm>
        </p:spPr>
        <p:txBody>
          <a:bodyPr>
            <a:normAutofit/>
          </a:bodyPr>
          <a:lstStyle/>
          <a:p>
            <a:pPr fontAlgn="base">
              <a:buClr>
                <a:srgbClr val="92D050"/>
              </a:buClr>
              <a:buFont typeface="Wingdings" panose="05000000000000000000" pitchFamily="2" charset="2"/>
              <a:buChar char="v"/>
            </a:pPr>
            <a:r>
              <a:rPr lang="fa-IR" sz="2400" dirty="0">
                <a:solidFill>
                  <a:prstClr val="black">
                    <a:lumMod val="75000"/>
                    <a:lumOff val="25000"/>
                  </a:prstClr>
                </a:solidFill>
              </a:rPr>
              <a:t> </a:t>
            </a:r>
            <a:r>
              <a:rPr lang="fa-IR" sz="2400" dirty="0">
                <a:solidFill>
                  <a:prstClr val="black">
                    <a:lumMod val="75000"/>
                    <a:lumOff val="25000"/>
                  </a:prstClr>
                </a:solidFill>
                <a:cs typeface="2  Mitra" panose="00000400000000000000" pitchFamily="2" charset="-78"/>
              </a:rPr>
              <a:t> </a:t>
            </a:r>
            <a:r>
              <a:rPr lang="fa-IR" sz="3200" dirty="0">
                <a:solidFill>
                  <a:schemeClr val="tx1"/>
                </a:solidFill>
                <a:cs typeface="2  Nazanin" pitchFamily="2" charset="-78"/>
              </a:rPr>
              <a:t>بازتوزیع فضایی و جغرافیایی جمعیت، متناسب با ظرفیت زیستی با تأکید بر تأمین آب با هدف توزیع متعادل و کاهش فشار </a:t>
            </a:r>
            <a:r>
              <a:rPr lang="fa-IR" sz="3200" dirty="0" smtClean="0">
                <a:solidFill>
                  <a:schemeClr val="tx1"/>
                </a:solidFill>
                <a:cs typeface="2  Nazanin" pitchFamily="2" charset="-78"/>
              </a:rPr>
              <a:t>جمعیتی</a:t>
            </a:r>
          </a:p>
          <a:p>
            <a:pPr marL="45720" indent="0" fontAlgn="base">
              <a:buClr>
                <a:srgbClr val="92D050"/>
              </a:buClr>
              <a:buNone/>
            </a:pPr>
            <a:endParaRPr lang="fa-IR" sz="3200" dirty="0" smtClean="0">
              <a:solidFill>
                <a:schemeClr val="tx1"/>
              </a:solidFill>
              <a:cs typeface="2  Nazanin" pitchFamily="2" charset="-78"/>
            </a:endParaRPr>
          </a:p>
          <a:p>
            <a:pPr lvl="0" fontAlgn="base">
              <a:buClr>
                <a:srgbClr val="92D050"/>
              </a:buClr>
              <a:buFont typeface="Wingdings" panose="05000000000000000000" pitchFamily="2" charset="2"/>
              <a:buChar char="v"/>
            </a:pPr>
            <a:r>
              <a:rPr lang="fa-IR" sz="3200" dirty="0" smtClean="0">
                <a:solidFill>
                  <a:schemeClr val="tx1"/>
                </a:solidFill>
                <a:cs typeface="2  Nazanin" pitchFamily="2" charset="-78"/>
              </a:rPr>
              <a:t>حفظ </a:t>
            </a:r>
            <a:r>
              <a:rPr lang="fa-IR" sz="3200" dirty="0">
                <a:solidFill>
                  <a:schemeClr val="tx1"/>
                </a:solidFill>
                <a:cs typeface="2  Nazanin" pitchFamily="2" charset="-78"/>
              </a:rPr>
              <a:t>و جذب جمعیت در روستاها و مناطق مرزی و کم‌تراکم و ایجاد مراکز جدید جمعیتی به‌ویژه در جزایر و سواحل خلیج فارس و دریای عمان از طریق توسعه شبکه‌های زیربنایی، حمایت و تشویق سرمایه‌گذاری و ایجاد فضای کسب و کار با درآمد کافی</a:t>
            </a:r>
          </a:p>
          <a:p>
            <a:pPr lvl="0" fontAlgn="base">
              <a:buClr>
                <a:srgbClr val="92D050"/>
              </a:buClr>
              <a:buFont typeface="Wingdings" panose="05000000000000000000" pitchFamily="2" charset="2"/>
              <a:buChar char="v"/>
            </a:pPr>
            <a:r>
              <a:rPr lang="fa-IR" sz="3200" dirty="0">
                <a:solidFill>
                  <a:schemeClr val="tx1"/>
                </a:solidFill>
                <a:cs typeface="2  Nazanin" pitchFamily="2" charset="-78"/>
              </a:rPr>
              <a:t>مدیریت مهاجرت به داخل و خارج هماهنگ با سیاست‌های کلی جمعیت با تدوین و اجرای سازوکارهای مناسب</a:t>
            </a:r>
          </a:p>
          <a:p>
            <a:pPr lvl="0" fontAlgn="base">
              <a:buClr>
                <a:srgbClr val="92D050"/>
              </a:buClr>
              <a:buFont typeface="Wingdings" panose="05000000000000000000" pitchFamily="2" charset="2"/>
              <a:buChar char="v"/>
            </a:pPr>
            <a:endParaRPr lang="fa-IR" dirty="0"/>
          </a:p>
          <a:p>
            <a:endParaRPr lang="fa-IR" dirty="0"/>
          </a:p>
        </p:txBody>
      </p:sp>
    </p:spTree>
    <p:extLst>
      <p:ext uri="{BB962C8B-B14F-4D97-AF65-F5344CB8AC3E}">
        <p14:creationId xmlns:p14="http://schemas.microsoft.com/office/powerpoint/2010/main" val="14892158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10600" cy="1143000"/>
          </a:xfrm>
        </p:spPr>
        <p:txBody>
          <a:bodyPr/>
          <a:lstStyle/>
          <a:p>
            <a:pPr marL="0" indent="0">
              <a:buNone/>
            </a:pPr>
            <a:r>
              <a:rPr lang="fa-IR" sz="3600" dirty="0">
                <a:solidFill>
                  <a:srgbClr val="282CC8"/>
                </a:solidFill>
                <a:cs typeface="2  Mitra" panose="00000400000000000000" pitchFamily="2" charset="-78"/>
              </a:rPr>
              <a:t>سیاست‌های کلی جمعیت</a:t>
            </a:r>
            <a:r>
              <a:rPr lang="en-US" sz="3600" dirty="0">
                <a:solidFill>
                  <a:srgbClr val="282CC8"/>
                </a:solidFill>
                <a:cs typeface="2  Mitra" panose="00000400000000000000" pitchFamily="2" charset="-78"/>
              </a:rPr>
              <a:t>)</a:t>
            </a:r>
            <a:r>
              <a:rPr lang="fa-IR" sz="3600" dirty="0">
                <a:solidFill>
                  <a:srgbClr val="282CC8"/>
                </a:solidFill>
                <a:cs typeface="2  Mitra" panose="00000400000000000000" pitchFamily="2" charset="-78"/>
              </a:rPr>
              <a:t>بيانات مقام معظم رهبري)</a:t>
            </a:r>
            <a:endParaRPr lang="fa-IR" sz="3600" dirty="0"/>
          </a:p>
        </p:txBody>
      </p:sp>
      <p:sp>
        <p:nvSpPr>
          <p:cNvPr id="3" name="Content Placeholder 2"/>
          <p:cNvSpPr>
            <a:spLocks noGrp="1"/>
          </p:cNvSpPr>
          <p:nvPr>
            <p:ph sz="quarter" idx="13"/>
          </p:nvPr>
        </p:nvSpPr>
        <p:spPr>
          <a:xfrm>
            <a:off x="228600" y="1219200"/>
            <a:ext cx="8686800" cy="5334000"/>
          </a:xfrm>
        </p:spPr>
        <p:txBody>
          <a:bodyPr>
            <a:normAutofit/>
          </a:bodyPr>
          <a:lstStyle/>
          <a:p>
            <a:pPr lvl="0" fontAlgn="base">
              <a:buClr>
                <a:srgbClr val="92D050"/>
              </a:buClr>
              <a:buFont typeface="Wingdings" panose="05000000000000000000" pitchFamily="2" charset="2"/>
              <a:buChar char="v"/>
            </a:pPr>
            <a:r>
              <a:rPr lang="fa-IR" sz="3200" dirty="0" smtClean="0">
                <a:solidFill>
                  <a:schemeClr val="tx1"/>
                </a:solidFill>
                <a:cs typeface="2  Nazanin" pitchFamily="2" charset="-78"/>
              </a:rPr>
              <a:t>تشویق </a:t>
            </a:r>
            <a:r>
              <a:rPr lang="fa-IR" sz="3200" dirty="0">
                <a:solidFill>
                  <a:schemeClr val="tx1"/>
                </a:solidFill>
                <a:cs typeface="2  Nazanin" pitchFamily="2" charset="-78"/>
              </a:rPr>
              <a:t>ایرانیان خارج از کشور برای حضور و سرمایه گذاری، و بهره‌گیری از ظرفیت‌ها و توانایی‌های آنان</a:t>
            </a:r>
          </a:p>
          <a:p>
            <a:pPr lvl="0" fontAlgn="base">
              <a:buClr>
                <a:srgbClr val="92D050"/>
              </a:buClr>
              <a:buFont typeface="Wingdings" panose="05000000000000000000" pitchFamily="2" charset="2"/>
              <a:buChar char="v"/>
            </a:pPr>
            <a:r>
              <a:rPr lang="fa-IR" sz="3200" dirty="0">
                <a:solidFill>
                  <a:schemeClr val="tx1"/>
                </a:solidFill>
                <a:cs typeface="2  Nazanin" pitchFamily="2" charset="-78"/>
              </a:rPr>
              <a:t>تقویت مؤلفه‌های هویت‌بخش ملی (ایرانی، اسلامی، انقلابی) و ارتقای وفاق و همگرایی اجتماعی در پهنه سرزمینی به‌ویژه میان مرزنشینان و ایرانیان خارج از کشور</a:t>
            </a:r>
          </a:p>
          <a:p>
            <a:pPr lvl="0" fontAlgn="base">
              <a:buClr>
                <a:srgbClr val="92D050"/>
              </a:buClr>
              <a:buFont typeface="Wingdings" panose="05000000000000000000" pitchFamily="2" charset="2"/>
              <a:buChar char="v"/>
            </a:pPr>
            <a:r>
              <a:rPr lang="fa-IR" sz="3200" dirty="0">
                <a:solidFill>
                  <a:schemeClr val="tx1"/>
                </a:solidFill>
                <a:cs typeface="2  Nazanin" pitchFamily="2" charset="-78"/>
              </a:rPr>
              <a:t> رصد مستمر سیاست‌های جمعیتی در ابعاد کمّی و کیفی با ایجاد سازوکار مناسب و تدوین شاخص‌های بومی توسعه انسانی و انجام پژوهش‌های جمعیتی و توسعه انسانی</a:t>
            </a:r>
            <a:r>
              <a:rPr lang="en-US" sz="3200" dirty="0">
                <a:solidFill>
                  <a:schemeClr val="tx1"/>
                </a:solidFill>
                <a:cs typeface="2  Nazanin" pitchFamily="2" charset="-78"/>
              </a:rPr>
              <a:t>.</a:t>
            </a:r>
          </a:p>
          <a:p>
            <a:endParaRPr lang="fa-IR" dirty="0"/>
          </a:p>
          <a:p>
            <a:endParaRPr lang="fa-IR" dirty="0"/>
          </a:p>
        </p:txBody>
      </p:sp>
    </p:spTree>
    <p:extLst>
      <p:ext uri="{BB962C8B-B14F-4D97-AF65-F5344CB8AC3E}">
        <p14:creationId xmlns:p14="http://schemas.microsoft.com/office/powerpoint/2010/main" val="7565642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19200" y="381000"/>
            <a:ext cx="6781800" cy="838200"/>
          </a:xfrm>
        </p:spPr>
        <p:txBody>
          <a:bodyPr/>
          <a:lstStyle/>
          <a:p>
            <a:pPr marL="0" indent="0" algn="ctr">
              <a:buNone/>
            </a:pPr>
            <a:r>
              <a:rPr lang="fa-IR" sz="4800" dirty="0">
                <a:solidFill>
                  <a:srgbClr val="282CC8"/>
                </a:solidFill>
                <a:cs typeface="2  Mitra" panose="00000400000000000000" pitchFamily="2" charset="-78"/>
              </a:rPr>
              <a:t>چالش های عمده جمعیتی </a:t>
            </a:r>
            <a:endParaRPr lang="fa-IR" dirty="0"/>
          </a:p>
        </p:txBody>
      </p:sp>
      <p:sp>
        <p:nvSpPr>
          <p:cNvPr id="3" name="Content Placeholder 2"/>
          <p:cNvSpPr>
            <a:spLocks noGrp="1"/>
          </p:cNvSpPr>
          <p:nvPr>
            <p:ph sz="quarter" idx="13"/>
          </p:nvPr>
        </p:nvSpPr>
        <p:spPr>
          <a:xfrm>
            <a:off x="76200" y="1219200"/>
            <a:ext cx="8915400" cy="5562600"/>
          </a:xfrm>
        </p:spPr>
        <p:txBody>
          <a:bodyPr/>
          <a:lstStyle/>
          <a:p>
            <a:pPr marL="68580" indent="0">
              <a:lnSpc>
                <a:spcPct val="200000"/>
              </a:lnSpc>
              <a:buNone/>
            </a:pPr>
            <a:r>
              <a:rPr lang="fa-IR" sz="2800" dirty="0">
                <a:solidFill>
                  <a:schemeClr val="tx1"/>
                </a:solidFill>
                <a:cs typeface="2  Mitra" panose="00000400000000000000" pitchFamily="2" charset="-78"/>
              </a:rPr>
              <a:t>1. بحران میزان باروری و تجدید نسل</a:t>
            </a:r>
          </a:p>
          <a:p>
            <a:pPr marL="68580" indent="0">
              <a:lnSpc>
                <a:spcPct val="200000"/>
              </a:lnSpc>
              <a:buNone/>
            </a:pPr>
            <a:r>
              <a:rPr lang="fa-IR" sz="2800" dirty="0">
                <a:solidFill>
                  <a:schemeClr val="tx1"/>
                </a:solidFill>
                <a:cs typeface="2  Mitra" panose="00000400000000000000" pitchFamily="2" charset="-78"/>
              </a:rPr>
              <a:t>2.  كاهش حجم كل جمعیت ملي</a:t>
            </a:r>
          </a:p>
          <a:p>
            <a:pPr marL="68580" indent="0">
              <a:lnSpc>
                <a:spcPct val="200000"/>
              </a:lnSpc>
              <a:buNone/>
            </a:pPr>
            <a:r>
              <a:rPr lang="fa-IR" sz="2800" dirty="0">
                <a:solidFill>
                  <a:schemeClr val="tx1"/>
                </a:solidFill>
                <a:cs typeface="2  Mitra" panose="00000400000000000000" pitchFamily="2" charset="-78"/>
              </a:rPr>
              <a:t>3 . بحران كاهش نیروی در سن كار</a:t>
            </a:r>
          </a:p>
          <a:p>
            <a:pPr marL="68580" indent="0">
              <a:lnSpc>
                <a:spcPct val="200000"/>
              </a:lnSpc>
              <a:buNone/>
            </a:pPr>
            <a:r>
              <a:rPr lang="fa-IR" sz="2800" dirty="0">
                <a:solidFill>
                  <a:schemeClr val="tx1"/>
                </a:solidFill>
                <a:cs typeface="2  Mitra" panose="00000400000000000000" pitchFamily="2" charset="-78"/>
              </a:rPr>
              <a:t>4 . بحران سالمندی جمعیت</a:t>
            </a:r>
          </a:p>
          <a:p>
            <a:pPr marL="68580" indent="0">
              <a:lnSpc>
                <a:spcPct val="200000"/>
              </a:lnSpc>
              <a:buNone/>
            </a:pPr>
            <a:r>
              <a:rPr lang="fa-IR" sz="2800" dirty="0">
                <a:solidFill>
                  <a:schemeClr val="tx1"/>
                </a:solidFill>
                <a:cs typeface="2  Mitra" panose="00000400000000000000" pitchFamily="2" charset="-78"/>
              </a:rPr>
              <a:t>5 . افزایش مهاجر ت های بین المللي و تغییرات هویتي و فرهنگي</a:t>
            </a:r>
            <a:endParaRPr lang="fa-IR" sz="2800" dirty="0">
              <a:cs typeface="2  Mitra" panose="00000400000000000000" pitchFamily="2" charset="-78"/>
            </a:endParaRPr>
          </a:p>
          <a:p>
            <a:endParaRPr lang="fa-IR" dirty="0"/>
          </a:p>
        </p:txBody>
      </p:sp>
    </p:spTree>
    <p:extLst>
      <p:ext uri="{BB962C8B-B14F-4D97-AF65-F5344CB8AC3E}">
        <p14:creationId xmlns:p14="http://schemas.microsoft.com/office/powerpoint/2010/main" val="42547325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382000" cy="762000"/>
          </a:xfrm>
        </p:spPr>
        <p:txBody>
          <a:bodyPr/>
          <a:lstStyle/>
          <a:p>
            <a:pPr marL="0" indent="0" algn="ctr">
              <a:buNone/>
            </a:pPr>
            <a:r>
              <a:rPr lang="fa-IR" sz="3600" dirty="0">
                <a:solidFill>
                  <a:srgbClr val="282CC8"/>
                </a:solidFill>
                <a:cs typeface="2  Mitra" panose="00000400000000000000" pitchFamily="2" charset="-78"/>
              </a:rPr>
              <a:t>نگاهی به فراز و نشیب‌های جمعیتی ایران</a:t>
            </a:r>
            <a:endParaRPr lang="fa-IR" sz="3600" dirty="0"/>
          </a:p>
        </p:txBody>
      </p:sp>
      <p:sp>
        <p:nvSpPr>
          <p:cNvPr id="3" name="Content Placeholder 2"/>
          <p:cNvSpPr>
            <a:spLocks noGrp="1"/>
          </p:cNvSpPr>
          <p:nvPr>
            <p:ph sz="quarter" idx="13"/>
          </p:nvPr>
        </p:nvSpPr>
        <p:spPr>
          <a:xfrm>
            <a:off x="222069" y="1295400"/>
            <a:ext cx="8915400" cy="5638800"/>
          </a:xfrm>
        </p:spPr>
        <p:txBody>
          <a:bodyPr>
            <a:normAutofit fontScale="25000" lnSpcReduction="20000"/>
          </a:bodyPr>
          <a:lstStyle/>
          <a:p>
            <a:pPr marL="342900" lvl="0" indent="-274320">
              <a:lnSpc>
                <a:spcPct val="170000"/>
              </a:lnSpc>
              <a:spcAft>
                <a:spcPts val="0"/>
              </a:spcAft>
              <a:buClr>
                <a:srgbClr val="94C600"/>
              </a:buClr>
              <a:buSzPct val="76000"/>
              <a:buFont typeface="Wingdings" panose="05000000000000000000" pitchFamily="2" charset="2"/>
              <a:buChar char="v"/>
            </a:pPr>
            <a:r>
              <a:rPr lang="fa-IR" sz="9600" dirty="0" smtClean="0">
                <a:solidFill>
                  <a:prstClr val="black"/>
                </a:solidFill>
                <a:latin typeface="Century Gothic"/>
                <a:cs typeface="2  Mitra" panose="00000400000000000000" pitchFamily="2" charset="-78"/>
              </a:rPr>
              <a:t>در </a:t>
            </a:r>
            <a:r>
              <a:rPr lang="fa-IR" sz="9600" dirty="0">
                <a:solidFill>
                  <a:prstClr val="black"/>
                </a:solidFill>
                <a:latin typeface="Century Gothic"/>
                <a:cs typeface="2  Mitra" panose="00000400000000000000" pitchFamily="2" charset="-78"/>
              </a:rPr>
              <a:t>سال 1335 هرم سنی کاملا جوان بود.</a:t>
            </a:r>
          </a:p>
          <a:p>
            <a:pPr marL="342900" lvl="0" indent="-274320">
              <a:lnSpc>
                <a:spcPct val="170000"/>
              </a:lnSpc>
              <a:spcAft>
                <a:spcPts val="0"/>
              </a:spcAft>
              <a:buClr>
                <a:srgbClr val="94C600"/>
              </a:buClr>
              <a:buSzPct val="76000"/>
              <a:buFont typeface="Wingdings" panose="05000000000000000000" pitchFamily="2" charset="2"/>
              <a:buChar char="v"/>
            </a:pPr>
            <a:r>
              <a:rPr lang="fa-IR" sz="9600" dirty="0">
                <a:solidFill>
                  <a:prstClr val="black"/>
                </a:solidFill>
                <a:latin typeface="Century Gothic"/>
                <a:cs typeface="2  Mitra" panose="00000400000000000000" pitchFamily="2" charset="-78"/>
              </a:rPr>
              <a:t>  </a:t>
            </a:r>
            <a:r>
              <a:rPr lang="fa-IR" sz="9600" b="1" dirty="0">
                <a:solidFill>
                  <a:srgbClr val="00B050"/>
                </a:solidFill>
                <a:latin typeface="Century Gothic"/>
                <a:cs typeface="2  Mitra" panose="00000400000000000000" pitchFamily="2" charset="-78"/>
              </a:rPr>
              <a:t>42.2</a:t>
            </a:r>
            <a:r>
              <a:rPr lang="fa-IR" sz="9600" dirty="0">
                <a:solidFill>
                  <a:prstClr val="black"/>
                </a:solidFill>
                <a:latin typeface="Century Gothic"/>
                <a:cs typeface="2  Mitra" panose="00000400000000000000" pitchFamily="2" charset="-78"/>
              </a:rPr>
              <a:t> درصداز جمعیت ، جمعیت 14-0 سال بود که درسال 1395 به </a:t>
            </a:r>
            <a:r>
              <a:rPr lang="fa-IR" sz="9600" b="1" dirty="0">
                <a:solidFill>
                  <a:srgbClr val="FF0000"/>
                </a:solidFill>
                <a:latin typeface="Century Gothic"/>
                <a:cs typeface="2  Mitra" panose="00000400000000000000" pitchFamily="2" charset="-78"/>
              </a:rPr>
              <a:t>24</a:t>
            </a:r>
            <a:r>
              <a:rPr lang="fa-IR" sz="9600" dirty="0">
                <a:solidFill>
                  <a:prstClr val="black"/>
                </a:solidFill>
                <a:latin typeface="Century Gothic"/>
                <a:cs typeface="2  Mitra" panose="00000400000000000000" pitchFamily="2" charset="-78"/>
              </a:rPr>
              <a:t> درصد کاهش یافته </a:t>
            </a:r>
            <a:r>
              <a:rPr lang="fa-IR" sz="9600" dirty="0" smtClean="0">
                <a:solidFill>
                  <a:prstClr val="black"/>
                </a:solidFill>
                <a:latin typeface="Century Gothic"/>
                <a:cs typeface="2  Mitra" panose="00000400000000000000" pitchFamily="2" charset="-78"/>
              </a:rPr>
              <a:t>است.</a:t>
            </a:r>
            <a:endParaRPr lang="fa-IR" sz="9600" dirty="0">
              <a:solidFill>
                <a:prstClr val="black"/>
              </a:solidFill>
              <a:latin typeface="Century Gothic"/>
              <a:cs typeface="2  Mitra" panose="00000400000000000000" pitchFamily="2" charset="-78"/>
            </a:endParaRPr>
          </a:p>
          <a:p>
            <a:pPr marL="342900" lvl="0" indent="-274320">
              <a:lnSpc>
                <a:spcPct val="170000"/>
              </a:lnSpc>
              <a:spcAft>
                <a:spcPts val="0"/>
              </a:spcAft>
              <a:buClr>
                <a:srgbClr val="94C600"/>
              </a:buClr>
              <a:buSzPct val="76000"/>
              <a:buFont typeface="Wingdings" panose="05000000000000000000" pitchFamily="2" charset="2"/>
              <a:buChar char="v"/>
            </a:pPr>
            <a:r>
              <a:rPr lang="fa-IR" sz="9600" b="1" dirty="0">
                <a:solidFill>
                  <a:srgbClr val="FF0000"/>
                </a:solidFill>
                <a:latin typeface="Century Gothic"/>
                <a:cs typeface="2  Mitra" panose="00000400000000000000" pitchFamily="2" charset="-78"/>
              </a:rPr>
              <a:t>ترکیب غالب جمعیت کشور به سمت میانسالی و سالمندی پیشرفت کرده است . </a:t>
            </a:r>
          </a:p>
          <a:p>
            <a:pPr marL="342900" lvl="0" indent="-274320">
              <a:lnSpc>
                <a:spcPct val="170000"/>
              </a:lnSpc>
              <a:spcAft>
                <a:spcPts val="0"/>
              </a:spcAft>
              <a:buClr>
                <a:srgbClr val="94C600"/>
              </a:buClr>
              <a:buSzPct val="76000"/>
              <a:buFont typeface="Wingdings" panose="05000000000000000000" pitchFamily="2" charset="2"/>
              <a:buChar char="v"/>
            </a:pPr>
            <a:r>
              <a:rPr lang="fa-IR" sz="9600" dirty="0">
                <a:solidFill>
                  <a:prstClr val="black"/>
                </a:solidFill>
                <a:latin typeface="Century Gothic"/>
                <a:cs typeface="2  Mitra" panose="00000400000000000000" pitchFamily="2" charset="-78"/>
              </a:rPr>
              <a:t>نرخ باروری کلی در کشور در سال 1345 برابر با </a:t>
            </a:r>
            <a:r>
              <a:rPr lang="fa-IR" sz="9600" b="1" dirty="0">
                <a:solidFill>
                  <a:srgbClr val="00B050"/>
                </a:solidFill>
                <a:latin typeface="Century Gothic"/>
                <a:cs typeface="2  Mitra" panose="00000400000000000000" pitchFamily="2" charset="-78"/>
              </a:rPr>
              <a:t>7</a:t>
            </a:r>
            <a:r>
              <a:rPr lang="fa-IR" sz="9600" dirty="0">
                <a:solidFill>
                  <a:prstClr val="black"/>
                </a:solidFill>
                <a:latin typeface="Century Gothic"/>
                <a:cs typeface="2  Mitra" panose="00000400000000000000" pitchFamily="2" charset="-78"/>
              </a:rPr>
              <a:t> بود که </a:t>
            </a:r>
            <a:r>
              <a:rPr lang="fa-IR" sz="9600" dirty="0">
                <a:solidFill>
                  <a:schemeClr val="tx1"/>
                </a:solidFill>
                <a:latin typeface="Century Gothic"/>
                <a:cs typeface="2  Mitra" panose="00000400000000000000" pitchFamily="2" charset="-78"/>
              </a:rPr>
              <a:t>در سال </a:t>
            </a:r>
            <a:r>
              <a:rPr lang="fa-IR" sz="9600" dirty="0" smtClean="0">
                <a:solidFill>
                  <a:schemeClr val="tx1"/>
                </a:solidFill>
                <a:latin typeface="Century Gothic"/>
                <a:cs typeface="2  Mitra" panose="00000400000000000000" pitchFamily="2" charset="-78"/>
              </a:rPr>
              <a:t>1401 </a:t>
            </a:r>
            <a:r>
              <a:rPr lang="fa-IR" sz="9600" dirty="0">
                <a:solidFill>
                  <a:schemeClr val="tx1"/>
                </a:solidFill>
                <a:latin typeface="Century Gothic"/>
                <a:cs typeface="2  Mitra" panose="00000400000000000000" pitchFamily="2" charset="-78"/>
              </a:rPr>
              <a:t>به </a:t>
            </a:r>
            <a:r>
              <a:rPr lang="fa-IR" sz="9600" b="1" dirty="0" smtClean="0">
                <a:solidFill>
                  <a:schemeClr val="tx1"/>
                </a:solidFill>
                <a:latin typeface="Century Gothic"/>
                <a:cs typeface="2  Mitra" panose="00000400000000000000" pitchFamily="2" charset="-78"/>
              </a:rPr>
              <a:t>1.66 </a:t>
            </a:r>
            <a:r>
              <a:rPr lang="fa-IR" sz="9600" dirty="0">
                <a:solidFill>
                  <a:schemeClr val="tx1"/>
                </a:solidFill>
                <a:latin typeface="Century Gothic"/>
                <a:cs typeface="2  Mitra" panose="00000400000000000000" pitchFamily="2" charset="-78"/>
              </a:rPr>
              <a:t>کاهش </a:t>
            </a:r>
            <a:r>
              <a:rPr lang="fa-IR" sz="9600" dirty="0">
                <a:solidFill>
                  <a:prstClr val="black"/>
                </a:solidFill>
                <a:latin typeface="Century Gothic"/>
                <a:cs typeface="2  Mitra" panose="00000400000000000000" pitchFamily="2" charset="-78"/>
              </a:rPr>
              <a:t>یافت . </a:t>
            </a:r>
            <a:endParaRPr lang="fa-IR" sz="9600" dirty="0" smtClean="0">
              <a:solidFill>
                <a:prstClr val="black"/>
              </a:solidFill>
              <a:latin typeface="Century Gothic"/>
              <a:cs typeface="2  Mitra" panose="00000400000000000000" pitchFamily="2" charset="-78"/>
            </a:endParaRPr>
          </a:p>
          <a:p>
            <a:pPr marL="68580" lvl="0" indent="0">
              <a:lnSpc>
                <a:spcPct val="170000"/>
              </a:lnSpc>
              <a:spcAft>
                <a:spcPts val="0"/>
              </a:spcAft>
              <a:buClr>
                <a:srgbClr val="94C600"/>
              </a:buClr>
              <a:buSzPct val="76000"/>
              <a:buNone/>
            </a:pPr>
            <a:endParaRPr lang="fa-IR" sz="5900" dirty="0">
              <a:solidFill>
                <a:prstClr val="black"/>
              </a:solidFill>
              <a:latin typeface="Century Gothic"/>
              <a:cs typeface="2  Mitra" panose="00000400000000000000" pitchFamily="2" charset="-78"/>
            </a:endParaRPr>
          </a:p>
          <a:p>
            <a:pPr marL="342900" lvl="0" indent="-274320">
              <a:lnSpc>
                <a:spcPct val="170000"/>
              </a:lnSpc>
              <a:spcAft>
                <a:spcPts val="0"/>
              </a:spcAft>
              <a:buClr>
                <a:srgbClr val="94C600"/>
              </a:buClr>
              <a:buSzPct val="76000"/>
              <a:buFont typeface="Wingdings" panose="05000000000000000000" pitchFamily="2" charset="2"/>
              <a:buChar char="v"/>
            </a:pPr>
            <a:r>
              <a:rPr lang="fa-IR" sz="11200" b="1" dirty="0">
                <a:solidFill>
                  <a:srgbClr val="FF0000"/>
                </a:solidFill>
                <a:latin typeface="Century Gothic"/>
                <a:cs typeface="2  Mitra" panose="00000400000000000000" pitchFamily="2" charset="-78"/>
              </a:rPr>
              <a:t>پیش بینی می شود طی بیست سال آینده جمعیت سالمندان کشور حدودا دو برابر می شود. </a:t>
            </a:r>
            <a:endParaRPr lang="fa-IR" sz="11200" b="1" dirty="0" smtClean="0">
              <a:solidFill>
                <a:srgbClr val="FF0000"/>
              </a:solidFill>
              <a:latin typeface="Century Gothic"/>
              <a:cs typeface="2  Mitra" panose="00000400000000000000" pitchFamily="2" charset="-78"/>
            </a:endParaRPr>
          </a:p>
          <a:p>
            <a:pPr marL="68580" lvl="0" indent="0">
              <a:lnSpc>
                <a:spcPct val="170000"/>
              </a:lnSpc>
              <a:spcAft>
                <a:spcPts val="0"/>
              </a:spcAft>
              <a:buClr>
                <a:srgbClr val="94C600"/>
              </a:buClr>
              <a:buSzPct val="76000"/>
              <a:buNone/>
            </a:pPr>
            <a:endParaRPr lang="fa-IR" sz="5900" b="1" dirty="0">
              <a:solidFill>
                <a:srgbClr val="FF0000"/>
              </a:solidFill>
              <a:latin typeface="Century Gothic"/>
              <a:cs typeface="2  Mitra" panose="00000400000000000000" pitchFamily="2" charset="-78"/>
            </a:endParaRPr>
          </a:p>
          <a:p>
            <a:pPr marL="45720" indent="0">
              <a:buNone/>
            </a:pPr>
            <a:endParaRPr lang="fa-IR" sz="3700" dirty="0">
              <a:cs typeface="2  Mitra" panose="00000400000000000000" pitchFamily="2" charset="-78"/>
            </a:endParaRPr>
          </a:p>
        </p:txBody>
      </p:sp>
    </p:spTree>
    <p:extLst>
      <p:ext uri="{BB962C8B-B14F-4D97-AF65-F5344CB8AC3E}">
        <p14:creationId xmlns:p14="http://schemas.microsoft.com/office/powerpoint/2010/main" val="21556001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7086600" cy="762000"/>
          </a:xfrm>
        </p:spPr>
        <p:txBody>
          <a:bodyPr/>
          <a:lstStyle/>
          <a:p>
            <a:pPr marL="0" indent="0">
              <a:buNone/>
            </a:pPr>
            <a:r>
              <a:rPr lang="fa-IR" sz="3200" dirty="0">
                <a:solidFill>
                  <a:srgbClr val="282CC8"/>
                </a:solidFill>
                <a:cs typeface="2  Mitra" panose="00000400000000000000" pitchFamily="2" charset="-78"/>
              </a:rPr>
              <a:t>نرخ باروری کلی کشور طی سال های </a:t>
            </a:r>
            <a:r>
              <a:rPr lang="fa-IR" sz="2400" dirty="0" smtClean="0">
                <a:solidFill>
                  <a:srgbClr val="282CC8"/>
                </a:solidFill>
                <a:cs typeface="2  Mitra" panose="00000400000000000000" pitchFamily="2" charset="-78"/>
              </a:rPr>
              <a:t>1401-1351</a:t>
            </a:r>
            <a:endParaRPr lang="fa-IR" sz="2400" dirty="0">
              <a:cs typeface="2  Mitra" panose="00000400000000000000" pitchFamily="2" charset="-78"/>
            </a:endParaRPr>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4076692471"/>
              </p:ext>
            </p:extLst>
          </p:nvPr>
        </p:nvGraphicFramePr>
        <p:xfrm>
          <a:off x="76200" y="1219200"/>
          <a:ext cx="89154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76200" y="6096000"/>
            <a:ext cx="8915400" cy="461665"/>
          </a:xfrm>
          <a:prstGeom prst="rect">
            <a:avLst/>
          </a:prstGeom>
        </p:spPr>
        <p:txBody>
          <a:bodyPr wrap="square">
            <a:spAutoFit/>
          </a:bodyPr>
          <a:lstStyle/>
          <a:p>
            <a:pPr marL="68580" indent="0">
              <a:buNone/>
            </a:pPr>
            <a:r>
              <a:rPr lang="fa-IR" sz="2400" b="1" dirty="0" smtClean="0">
                <a:solidFill>
                  <a:srgbClr val="FF0000"/>
                </a:solidFill>
                <a:cs typeface="2  Mitra" panose="00000400000000000000" pitchFamily="2" charset="-78"/>
              </a:rPr>
              <a:t>نرخ باروری کلی=میانگین تعداد بچه‌هایی که یک خانم در سن باروری به دنیا می‌آورد.</a:t>
            </a:r>
            <a:endParaRPr lang="fa-IR" sz="2400" b="1" dirty="0">
              <a:cs typeface="2  Mitra" panose="00000400000000000000" pitchFamily="2" charset="-78"/>
            </a:endParaRPr>
          </a:p>
        </p:txBody>
      </p:sp>
    </p:spTree>
    <p:extLst>
      <p:ext uri="{BB962C8B-B14F-4D97-AF65-F5344CB8AC3E}">
        <p14:creationId xmlns:p14="http://schemas.microsoft.com/office/powerpoint/2010/main" val="3261071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534400" cy="838200"/>
          </a:xfrm>
        </p:spPr>
        <p:txBody>
          <a:bodyPr/>
          <a:lstStyle/>
          <a:p>
            <a:r>
              <a:rPr lang="fa-IR" sz="2000" dirty="0">
                <a:solidFill>
                  <a:srgbClr val="282CC8"/>
                </a:solidFill>
                <a:cs typeface="2  Titr" panose="00000700000000000000" pitchFamily="2" charset="-78"/>
              </a:rPr>
              <a:t>نمودار مقایسه ای میزان نرخ باروری کلی استان و شهرستان طی سال های </a:t>
            </a:r>
            <a:r>
              <a:rPr lang="fa-IR" sz="1800" dirty="0" smtClean="0">
                <a:solidFill>
                  <a:srgbClr val="282CC8"/>
                </a:solidFill>
                <a:cs typeface="2  Titr" panose="00000700000000000000" pitchFamily="2" charset="-78"/>
              </a:rPr>
              <a:t>1402-1395</a:t>
            </a:r>
            <a:endParaRPr lang="fa-IR"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2945514374"/>
              </p:ext>
            </p:extLst>
          </p:nvPr>
        </p:nvGraphicFramePr>
        <p:xfrm>
          <a:off x="762000" y="1447800"/>
          <a:ext cx="80772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25665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7080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91600" cy="580832"/>
          </a:xfrm>
        </p:spPr>
        <p:txBody>
          <a:bodyPr/>
          <a:lstStyle/>
          <a:p>
            <a:pPr marL="0" indent="0">
              <a:buNone/>
            </a:pPr>
            <a:r>
              <a:rPr lang="fa-IR" sz="2400" dirty="0">
                <a:solidFill>
                  <a:srgbClr val="282CC8"/>
                </a:solidFill>
                <a:cs typeface="2  Titr" panose="00000700000000000000" pitchFamily="2" charset="-78"/>
              </a:rPr>
              <a:t>نمودار نرخ رشد طبیعی جمعیت استان و شهرستان قزوین طی سال های </a:t>
            </a:r>
            <a:r>
              <a:rPr lang="fa-IR" sz="2400" dirty="0" smtClean="0">
                <a:solidFill>
                  <a:srgbClr val="282CC8"/>
                </a:solidFill>
                <a:cs typeface="2  Titr" panose="00000700000000000000" pitchFamily="2" charset="-78"/>
              </a:rPr>
              <a:t>1402-95</a:t>
            </a:r>
            <a:endParaRPr lang="fa-IR" sz="2400" dirty="0">
              <a:cs typeface="2  Titr" panose="00000700000000000000" pitchFamily="2" charset="-78"/>
            </a:endParaRPr>
          </a:p>
        </p:txBody>
      </p:sp>
      <p:graphicFrame>
        <p:nvGraphicFramePr>
          <p:cNvPr id="4" name="Content Placeholder 4"/>
          <p:cNvGraphicFramePr>
            <a:graphicFrameLocks noGrp="1"/>
          </p:cNvGraphicFramePr>
          <p:nvPr>
            <p:ph sz="quarter" idx="13"/>
            <p:extLst>
              <p:ext uri="{D42A27DB-BD31-4B8C-83A1-F6EECF244321}">
                <p14:modId xmlns:p14="http://schemas.microsoft.com/office/powerpoint/2010/main" val="936660430"/>
              </p:ext>
            </p:extLst>
          </p:nvPr>
        </p:nvGraphicFramePr>
        <p:xfrm>
          <a:off x="228600" y="914400"/>
          <a:ext cx="8610600" cy="5715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70957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762999" cy="504632"/>
          </a:xfrm>
        </p:spPr>
        <p:txBody>
          <a:bodyPr/>
          <a:lstStyle/>
          <a:p>
            <a:pPr marL="0" indent="0" algn="ctr">
              <a:buNone/>
            </a:pPr>
            <a:r>
              <a:rPr lang="fa-IR" sz="3600" dirty="0">
                <a:solidFill>
                  <a:srgbClr val="282CC8"/>
                </a:solidFill>
                <a:cs typeface="2  Mitra" panose="00000400000000000000" pitchFamily="2" charset="-78"/>
              </a:rPr>
              <a:t>درصد سالمندان استان قزوین طی سال های </a:t>
            </a:r>
            <a:r>
              <a:rPr lang="fa-IR" sz="3600" dirty="0" smtClean="0">
                <a:solidFill>
                  <a:srgbClr val="282CC8"/>
                </a:solidFill>
                <a:cs typeface="2  Mitra" panose="00000400000000000000" pitchFamily="2" charset="-78"/>
              </a:rPr>
              <a:t>1402-90</a:t>
            </a:r>
            <a:endParaRPr lang="fa-IR" sz="3600" dirty="0">
              <a:cs typeface="2  Mitra" panose="00000400000000000000" pitchFamily="2" charset="-78"/>
            </a:endParaRPr>
          </a:p>
        </p:txBody>
      </p:sp>
      <p:graphicFrame>
        <p:nvGraphicFramePr>
          <p:cNvPr id="4" name="Content Placeholder 5"/>
          <p:cNvGraphicFramePr>
            <a:graphicFrameLocks noGrp="1"/>
          </p:cNvGraphicFramePr>
          <p:nvPr>
            <p:ph sz="quarter" idx="13"/>
            <p:extLst>
              <p:ext uri="{D42A27DB-BD31-4B8C-83A1-F6EECF244321}">
                <p14:modId xmlns:p14="http://schemas.microsoft.com/office/powerpoint/2010/main" val="2661540965"/>
              </p:ext>
            </p:extLst>
          </p:nvPr>
        </p:nvGraphicFramePr>
        <p:xfrm>
          <a:off x="76200" y="1371600"/>
          <a:ext cx="8915400" cy="48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383027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6201" y="1219200"/>
            <a:ext cx="8915398" cy="5360716"/>
          </a:xfrm>
        </p:spPr>
        <p:txBody>
          <a:bodyPr/>
          <a:lstStyle/>
          <a:p>
            <a:pPr marL="45720" indent="0">
              <a:buNone/>
            </a:pPr>
            <a:endParaRPr lang="fa-IR" dirty="0" smtClean="0"/>
          </a:p>
          <a:p>
            <a:pPr marL="45720" indent="0">
              <a:buNone/>
            </a:pPr>
            <a:endParaRPr lang="fa-IR" dirty="0"/>
          </a:p>
          <a:p>
            <a:pPr marL="45720" indent="0">
              <a:buNone/>
            </a:pPr>
            <a:endParaRPr lang="fa-IR" dirty="0" smtClean="0"/>
          </a:p>
          <a:p>
            <a:pPr marL="45720" indent="0">
              <a:buNone/>
            </a:pPr>
            <a:endParaRPr lang="fa-IR" dirty="0"/>
          </a:p>
        </p:txBody>
      </p:sp>
      <p:sp>
        <p:nvSpPr>
          <p:cNvPr id="4" name="Title 1"/>
          <p:cNvSpPr>
            <a:spLocks noGrp="1"/>
          </p:cNvSpPr>
          <p:nvPr>
            <p:ph type="title"/>
          </p:nvPr>
        </p:nvSpPr>
        <p:spPr>
          <a:xfrm>
            <a:off x="457200" y="304800"/>
            <a:ext cx="8382000" cy="990600"/>
          </a:xfrm>
        </p:spPr>
        <p:txBody>
          <a:bodyPr/>
          <a:lstStyle/>
          <a:p>
            <a:pPr marL="0" indent="0">
              <a:buNone/>
            </a:pPr>
            <a:r>
              <a:rPr lang="fa-IR" sz="3600" dirty="0">
                <a:solidFill>
                  <a:srgbClr val="282CC8"/>
                </a:solidFill>
                <a:cs typeface="2  Mitra" panose="00000400000000000000" pitchFamily="2" charset="-78"/>
              </a:rPr>
              <a:t>بررسی سه سناریوی احتمالی</a:t>
            </a:r>
            <a:r>
              <a:rPr lang="fa-IR" sz="3600" dirty="0">
                <a:cs typeface="2  Mitra" panose="00000400000000000000" pitchFamily="2" charset="-78"/>
              </a:rPr>
              <a:t/>
            </a:r>
            <a:br>
              <a:rPr lang="fa-IR" sz="3600" dirty="0">
                <a:cs typeface="2  Mitra" panose="00000400000000000000" pitchFamily="2" charset="-78"/>
              </a:rPr>
            </a:br>
            <a:endParaRPr lang="fa-IR" sz="3600" dirty="0">
              <a:solidFill>
                <a:srgbClr val="282CC8"/>
              </a:solidFill>
              <a:cs typeface="2  Mitra" panose="00000400000000000000" pitchFamily="2" charset="-78"/>
            </a:endParaRPr>
          </a:p>
        </p:txBody>
      </p:sp>
      <p:sp>
        <p:nvSpPr>
          <p:cNvPr id="6" name="Left Arrow 5"/>
          <p:cNvSpPr/>
          <p:nvPr/>
        </p:nvSpPr>
        <p:spPr>
          <a:xfrm>
            <a:off x="6656115" y="1962150"/>
            <a:ext cx="529218"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Oval 6"/>
          <p:cNvSpPr/>
          <p:nvPr/>
        </p:nvSpPr>
        <p:spPr>
          <a:xfrm>
            <a:off x="7178479" y="1524000"/>
            <a:ext cx="1756783" cy="1104900"/>
          </a:xfrm>
          <a:prstGeom prst="ellipse">
            <a:avLst/>
          </a:prstGeom>
          <a:solidFill>
            <a:schemeClr val="accent3">
              <a:lumMod val="40000"/>
              <a:lumOff val="60000"/>
            </a:schemeClr>
          </a:solidFill>
        </p:spPr>
        <p:style>
          <a:lnRef idx="2">
            <a:schemeClr val="accent2"/>
          </a:lnRef>
          <a:fillRef idx="1">
            <a:schemeClr val="lt1"/>
          </a:fillRef>
          <a:effectRef idx="0">
            <a:schemeClr val="accent2"/>
          </a:effectRef>
          <a:fontRef idx="minor">
            <a:schemeClr val="dk1"/>
          </a:fontRef>
        </p:style>
        <p:txBody>
          <a:bodyPr rtlCol="1" anchor="ctr"/>
          <a:lstStyle/>
          <a:p>
            <a:pPr algn="ctr"/>
            <a:r>
              <a:rPr lang="fa-IR" sz="2800" dirty="0" smtClean="0">
                <a:cs typeface="2  Mitra" panose="00000400000000000000" pitchFamily="2" charset="-78"/>
              </a:rPr>
              <a:t>رشد بالا 2.5%</a:t>
            </a:r>
            <a:endParaRPr lang="fa-IR" sz="2800" dirty="0">
              <a:cs typeface="2  Mitra" panose="00000400000000000000" pitchFamily="2" charset="-78"/>
            </a:endParaRPr>
          </a:p>
        </p:txBody>
      </p:sp>
      <p:sp>
        <p:nvSpPr>
          <p:cNvPr id="8" name="Oval 7"/>
          <p:cNvSpPr/>
          <p:nvPr/>
        </p:nvSpPr>
        <p:spPr>
          <a:xfrm>
            <a:off x="3912915" y="1443386"/>
            <a:ext cx="2743200" cy="1266128"/>
          </a:xfrm>
          <a:prstGeom prst="ellipse">
            <a:avLst/>
          </a:prstGeom>
          <a:solidFill>
            <a:schemeClr val="accent3">
              <a:lumMod val="40000"/>
              <a:lumOff val="60000"/>
            </a:schemeClr>
          </a:solidFill>
        </p:spPr>
        <p:style>
          <a:lnRef idx="2">
            <a:schemeClr val="accent2"/>
          </a:lnRef>
          <a:fillRef idx="1">
            <a:schemeClr val="lt1"/>
          </a:fillRef>
          <a:effectRef idx="0">
            <a:schemeClr val="accent2"/>
          </a:effectRef>
          <a:fontRef idx="minor">
            <a:schemeClr val="dk1"/>
          </a:fontRef>
        </p:style>
        <p:txBody>
          <a:bodyPr rtlCol="1" anchor="ctr"/>
          <a:lstStyle/>
          <a:p>
            <a:pPr marL="45720" indent="0">
              <a:buNone/>
            </a:pPr>
            <a:r>
              <a:rPr lang="fa-IR" sz="2800" dirty="0" smtClean="0">
                <a:cs typeface="2  Mitra" panose="00000400000000000000" pitchFamily="2" charset="-78"/>
              </a:rPr>
              <a:t>جمعیت ایران در سال 1420</a:t>
            </a:r>
          </a:p>
          <a:p>
            <a:pPr marL="45720" indent="0">
              <a:buNone/>
            </a:pPr>
            <a:r>
              <a:rPr lang="fa-IR" sz="2800" dirty="0" smtClean="0">
                <a:cs typeface="2  Mitra" panose="00000400000000000000" pitchFamily="2" charset="-78"/>
              </a:rPr>
              <a:t>116000000</a:t>
            </a:r>
            <a:endParaRPr lang="fa-IR" sz="2800" dirty="0">
              <a:cs typeface="2  Mitra" panose="00000400000000000000" pitchFamily="2" charset="-78"/>
            </a:endParaRPr>
          </a:p>
        </p:txBody>
      </p:sp>
      <p:sp>
        <p:nvSpPr>
          <p:cNvPr id="9" name="Left Arrow 8"/>
          <p:cNvSpPr/>
          <p:nvPr/>
        </p:nvSpPr>
        <p:spPr>
          <a:xfrm>
            <a:off x="3453855" y="1962150"/>
            <a:ext cx="4572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0" name="Oval 9"/>
          <p:cNvSpPr/>
          <p:nvPr/>
        </p:nvSpPr>
        <p:spPr>
          <a:xfrm>
            <a:off x="177256" y="1443386"/>
            <a:ext cx="3276599" cy="1266128"/>
          </a:xfrm>
          <a:prstGeom prst="ellipse">
            <a:avLst/>
          </a:prstGeom>
          <a:solidFill>
            <a:schemeClr val="accent3">
              <a:lumMod val="40000"/>
              <a:lumOff val="60000"/>
            </a:schemeClr>
          </a:solidFill>
        </p:spPr>
        <p:style>
          <a:lnRef idx="2">
            <a:schemeClr val="accent2"/>
          </a:lnRef>
          <a:fillRef idx="1">
            <a:schemeClr val="lt1"/>
          </a:fillRef>
          <a:effectRef idx="0">
            <a:schemeClr val="accent2"/>
          </a:effectRef>
          <a:fontRef idx="minor">
            <a:schemeClr val="dk1"/>
          </a:fontRef>
        </p:style>
        <p:txBody>
          <a:bodyPr rtlCol="1" anchor="ctr"/>
          <a:lstStyle/>
          <a:p>
            <a:pPr marL="45720" indent="0">
              <a:buNone/>
            </a:pPr>
            <a:r>
              <a:rPr lang="fa-IR" sz="2800" dirty="0" smtClean="0">
                <a:cs typeface="2  Mitra" panose="00000400000000000000" pitchFamily="2" charset="-78"/>
              </a:rPr>
              <a:t>2 کودک ، 4 جوان ،</a:t>
            </a:r>
          </a:p>
          <a:p>
            <a:pPr marL="45720" indent="0">
              <a:buNone/>
            </a:pPr>
            <a:r>
              <a:rPr lang="fa-IR" sz="2800" dirty="0" smtClean="0">
                <a:cs typeface="2  Mitra" panose="00000400000000000000" pitchFamily="2" charset="-78"/>
              </a:rPr>
              <a:t>3 میانسال ،1 سالمند </a:t>
            </a:r>
            <a:endParaRPr lang="fa-IR" sz="2800" dirty="0">
              <a:cs typeface="2  Mitra" panose="00000400000000000000" pitchFamily="2" charset="-78"/>
            </a:endParaRPr>
          </a:p>
        </p:txBody>
      </p:sp>
      <p:sp>
        <p:nvSpPr>
          <p:cNvPr id="11" name="Oval 10"/>
          <p:cNvSpPr/>
          <p:nvPr/>
        </p:nvSpPr>
        <p:spPr>
          <a:xfrm>
            <a:off x="7143805" y="3142088"/>
            <a:ext cx="1826130" cy="1185514"/>
          </a:xfrm>
          <a:prstGeom prst="ellipse">
            <a:avLst/>
          </a:prstGeom>
          <a:solidFill>
            <a:srgbClr val="FFFF00"/>
          </a:solidFill>
        </p:spPr>
        <p:style>
          <a:lnRef idx="2">
            <a:schemeClr val="accent2"/>
          </a:lnRef>
          <a:fillRef idx="1">
            <a:schemeClr val="lt1"/>
          </a:fillRef>
          <a:effectRef idx="0">
            <a:schemeClr val="accent2"/>
          </a:effectRef>
          <a:fontRef idx="minor">
            <a:schemeClr val="dk1"/>
          </a:fontRef>
        </p:style>
        <p:txBody>
          <a:bodyPr rtlCol="1" anchor="ctr"/>
          <a:lstStyle/>
          <a:p>
            <a:pPr algn="ctr"/>
            <a:r>
              <a:rPr lang="fa-IR" sz="2800" dirty="0" smtClean="0">
                <a:cs typeface="2  Mitra" panose="00000400000000000000" pitchFamily="2" charset="-78"/>
              </a:rPr>
              <a:t>رشدمتوسط</a:t>
            </a:r>
          </a:p>
          <a:p>
            <a:pPr algn="ctr"/>
            <a:r>
              <a:rPr lang="fa-IR" sz="2800" dirty="0" smtClean="0">
                <a:cs typeface="2  Mitra" panose="00000400000000000000" pitchFamily="2" charset="-78"/>
              </a:rPr>
              <a:t>1.5%</a:t>
            </a:r>
            <a:endParaRPr lang="fa-IR" sz="2800" dirty="0">
              <a:cs typeface="2  Mitra" panose="00000400000000000000" pitchFamily="2" charset="-78"/>
            </a:endParaRPr>
          </a:p>
        </p:txBody>
      </p:sp>
      <p:sp>
        <p:nvSpPr>
          <p:cNvPr id="12" name="Oval 11"/>
          <p:cNvSpPr/>
          <p:nvPr/>
        </p:nvSpPr>
        <p:spPr>
          <a:xfrm>
            <a:off x="7254679" y="4967867"/>
            <a:ext cx="1680583" cy="1104900"/>
          </a:xfrm>
          <a:prstGeom prst="ellipse">
            <a:avLst/>
          </a:prstGeom>
          <a:solidFill>
            <a:srgbClr val="FF0000"/>
          </a:solidFill>
        </p:spPr>
        <p:style>
          <a:lnRef idx="2">
            <a:schemeClr val="accent2"/>
          </a:lnRef>
          <a:fillRef idx="1">
            <a:schemeClr val="lt1"/>
          </a:fillRef>
          <a:effectRef idx="0">
            <a:schemeClr val="accent2"/>
          </a:effectRef>
          <a:fontRef idx="minor">
            <a:schemeClr val="dk1"/>
          </a:fontRef>
        </p:style>
        <p:txBody>
          <a:bodyPr rtlCol="1" anchor="ctr"/>
          <a:lstStyle/>
          <a:p>
            <a:pPr algn="ctr"/>
            <a:r>
              <a:rPr lang="fa-IR" sz="2800" dirty="0" smtClean="0">
                <a:cs typeface="2  Mitra" panose="00000400000000000000" pitchFamily="2" charset="-78"/>
              </a:rPr>
              <a:t>رشدپایین</a:t>
            </a:r>
          </a:p>
          <a:p>
            <a:pPr algn="ctr"/>
            <a:r>
              <a:rPr lang="fa-IR" sz="2800" dirty="0" smtClean="0">
                <a:cs typeface="2  Mitra" panose="00000400000000000000" pitchFamily="2" charset="-78"/>
              </a:rPr>
              <a:t>1%</a:t>
            </a:r>
            <a:endParaRPr lang="fa-IR" sz="2800" dirty="0">
              <a:cs typeface="2  Mitra" panose="00000400000000000000" pitchFamily="2" charset="-78"/>
            </a:endParaRPr>
          </a:p>
        </p:txBody>
      </p:sp>
      <p:sp>
        <p:nvSpPr>
          <p:cNvPr id="13" name="Left Arrow 12"/>
          <p:cNvSpPr/>
          <p:nvPr/>
        </p:nvSpPr>
        <p:spPr>
          <a:xfrm>
            <a:off x="6725461" y="5428783"/>
            <a:ext cx="529218"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4" name="Left Arrow 13"/>
          <p:cNvSpPr/>
          <p:nvPr/>
        </p:nvSpPr>
        <p:spPr>
          <a:xfrm>
            <a:off x="6640780" y="3620545"/>
            <a:ext cx="489492"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5" name="Oval 14"/>
          <p:cNvSpPr/>
          <p:nvPr/>
        </p:nvSpPr>
        <p:spPr>
          <a:xfrm>
            <a:off x="4015135" y="3101781"/>
            <a:ext cx="2640980" cy="1266128"/>
          </a:xfrm>
          <a:prstGeom prst="ellipse">
            <a:avLst/>
          </a:prstGeom>
          <a:solidFill>
            <a:srgbClr val="FFFF00"/>
          </a:solidFill>
        </p:spPr>
        <p:style>
          <a:lnRef idx="2">
            <a:schemeClr val="accent2"/>
          </a:lnRef>
          <a:fillRef idx="1">
            <a:schemeClr val="lt1"/>
          </a:fillRef>
          <a:effectRef idx="0">
            <a:schemeClr val="accent2"/>
          </a:effectRef>
          <a:fontRef idx="minor">
            <a:schemeClr val="dk1"/>
          </a:fontRef>
        </p:style>
        <p:txBody>
          <a:bodyPr rtlCol="1" anchor="ctr"/>
          <a:lstStyle/>
          <a:p>
            <a:pPr marL="45720" indent="0">
              <a:buNone/>
            </a:pPr>
            <a:r>
              <a:rPr lang="fa-IR" sz="2800" dirty="0" smtClean="0">
                <a:cs typeface="2  Mitra" panose="00000400000000000000" pitchFamily="2" charset="-78"/>
              </a:rPr>
              <a:t>جمعیت ایران در سال 1420</a:t>
            </a:r>
          </a:p>
          <a:p>
            <a:pPr marL="45720" indent="0">
              <a:buNone/>
            </a:pPr>
            <a:r>
              <a:rPr lang="fa-IR" sz="2800" dirty="0" smtClean="0">
                <a:cs typeface="2  Mitra" panose="00000400000000000000" pitchFamily="2" charset="-78"/>
              </a:rPr>
              <a:t>100000000</a:t>
            </a:r>
            <a:endParaRPr lang="fa-IR" sz="2800" dirty="0">
              <a:cs typeface="2  Mitra" panose="00000400000000000000" pitchFamily="2" charset="-78"/>
            </a:endParaRPr>
          </a:p>
        </p:txBody>
      </p:sp>
      <p:sp>
        <p:nvSpPr>
          <p:cNvPr id="16" name="Oval 15"/>
          <p:cNvSpPr/>
          <p:nvPr/>
        </p:nvSpPr>
        <p:spPr>
          <a:xfrm>
            <a:off x="3982261" y="4910019"/>
            <a:ext cx="2743200" cy="1266128"/>
          </a:xfrm>
          <a:prstGeom prst="ellipse">
            <a:avLst/>
          </a:prstGeom>
          <a:solidFill>
            <a:srgbClr val="FF0000"/>
          </a:solidFill>
        </p:spPr>
        <p:style>
          <a:lnRef idx="2">
            <a:schemeClr val="accent2"/>
          </a:lnRef>
          <a:fillRef idx="1">
            <a:schemeClr val="lt1"/>
          </a:fillRef>
          <a:effectRef idx="0">
            <a:schemeClr val="accent2"/>
          </a:effectRef>
          <a:fontRef idx="minor">
            <a:schemeClr val="dk1"/>
          </a:fontRef>
        </p:style>
        <p:txBody>
          <a:bodyPr rtlCol="1" anchor="ctr"/>
          <a:lstStyle/>
          <a:p>
            <a:pPr marL="45720" indent="0">
              <a:buNone/>
            </a:pPr>
            <a:r>
              <a:rPr lang="fa-IR" sz="2800" dirty="0" smtClean="0">
                <a:cs typeface="2  Mitra" panose="00000400000000000000" pitchFamily="2" charset="-78"/>
              </a:rPr>
              <a:t>جمعیت ایران در سال 1420</a:t>
            </a:r>
          </a:p>
          <a:p>
            <a:pPr marL="45720" indent="0">
              <a:buNone/>
            </a:pPr>
            <a:r>
              <a:rPr lang="fa-IR" sz="2800" dirty="0" smtClean="0">
                <a:cs typeface="2  Mitra" panose="00000400000000000000" pitchFamily="2" charset="-78"/>
              </a:rPr>
              <a:t>86000000</a:t>
            </a:r>
            <a:endParaRPr lang="fa-IR" sz="2800" dirty="0">
              <a:cs typeface="2  Mitra" panose="00000400000000000000" pitchFamily="2" charset="-78"/>
            </a:endParaRPr>
          </a:p>
        </p:txBody>
      </p:sp>
      <p:sp>
        <p:nvSpPr>
          <p:cNvPr id="17" name="Left Arrow 16"/>
          <p:cNvSpPr/>
          <p:nvPr/>
        </p:nvSpPr>
        <p:spPr>
          <a:xfrm>
            <a:off x="3525061" y="5406017"/>
            <a:ext cx="4572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8" name="Left Arrow 17"/>
          <p:cNvSpPr/>
          <p:nvPr/>
        </p:nvSpPr>
        <p:spPr>
          <a:xfrm>
            <a:off x="3621123" y="3620545"/>
            <a:ext cx="4572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9" name="Oval 18"/>
          <p:cNvSpPr/>
          <p:nvPr/>
        </p:nvSpPr>
        <p:spPr>
          <a:xfrm>
            <a:off x="248462" y="4874704"/>
            <a:ext cx="3276599" cy="1266128"/>
          </a:xfrm>
          <a:prstGeom prst="ellipse">
            <a:avLst/>
          </a:prstGeom>
          <a:solidFill>
            <a:srgbClr val="FF0000"/>
          </a:solidFill>
        </p:spPr>
        <p:style>
          <a:lnRef idx="2">
            <a:schemeClr val="accent2"/>
          </a:lnRef>
          <a:fillRef idx="1">
            <a:schemeClr val="lt1"/>
          </a:fillRef>
          <a:effectRef idx="0">
            <a:schemeClr val="accent2"/>
          </a:effectRef>
          <a:fontRef idx="minor">
            <a:schemeClr val="dk1"/>
          </a:fontRef>
        </p:style>
        <p:txBody>
          <a:bodyPr rtlCol="1" anchor="ctr"/>
          <a:lstStyle/>
          <a:p>
            <a:pPr marL="45720" indent="0">
              <a:buNone/>
            </a:pPr>
            <a:r>
              <a:rPr lang="fa-IR" sz="2800" dirty="0" smtClean="0">
                <a:cs typeface="2  Mitra" panose="00000400000000000000" pitchFamily="2" charset="-78"/>
              </a:rPr>
              <a:t>1 کودک ، 1 جوان ،</a:t>
            </a:r>
          </a:p>
          <a:p>
            <a:pPr marL="45720" indent="0">
              <a:buNone/>
            </a:pPr>
            <a:r>
              <a:rPr lang="fa-IR" sz="2800" dirty="0" smtClean="0">
                <a:cs typeface="2  Mitra" panose="00000400000000000000" pitchFamily="2" charset="-78"/>
              </a:rPr>
              <a:t>3 میانسال ،5 سالمند </a:t>
            </a:r>
            <a:endParaRPr lang="fa-IR" sz="2800" dirty="0">
              <a:cs typeface="2  Mitra" panose="00000400000000000000" pitchFamily="2" charset="-78"/>
            </a:endParaRPr>
          </a:p>
        </p:txBody>
      </p:sp>
      <p:sp>
        <p:nvSpPr>
          <p:cNvPr id="20" name="Oval 19"/>
          <p:cNvSpPr/>
          <p:nvPr/>
        </p:nvSpPr>
        <p:spPr>
          <a:xfrm>
            <a:off x="346381" y="3101781"/>
            <a:ext cx="3276599" cy="1266128"/>
          </a:xfrm>
          <a:prstGeom prst="ellipse">
            <a:avLst/>
          </a:prstGeom>
          <a:solidFill>
            <a:srgbClr val="FFFF00"/>
          </a:solidFill>
        </p:spPr>
        <p:style>
          <a:lnRef idx="2">
            <a:schemeClr val="accent2"/>
          </a:lnRef>
          <a:fillRef idx="1">
            <a:schemeClr val="lt1"/>
          </a:fillRef>
          <a:effectRef idx="0">
            <a:schemeClr val="accent2"/>
          </a:effectRef>
          <a:fontRef idx="minor">
            <a:schemeClr val="dk1"/>
          </a:fontRef>
        </p:style>
        <p:txBody>
          <a:bodyPr rtlCol="1" anchor="ctr"/>
          <a:lstStyle/>
          <a:p>
            <a:pPr marL="45720" indent="0">
              <a:buNone/>
            </a:pPr>
            <a:r>
              <a:rPr lang="fa-IR" sz="2800" dirty="0" smtClean="0">
                <a:cs typeface="2  Mitra" panose="00000400000000000000" pitchFamily="2" charset="-78"/>
              </a:rPr>
              <a:t>1 کودک ، 2جوان ،</a:t>
            </a:r>
          </a:p>
          <a:p>
            <a:pPr marL="45720" indent="0">
              <a:buNone/>
            </a:pPr>
            <a:r>
              <a:rPr lang="fa-IR" sz="2800" dirty="0" smtClean="0">
                <a:cs typeface="2  Mitra" panose="00000400000000000000" pitchFamily="2" charset="-78"/>
              </a:rPr>
              <a:t>5 میانسال ،2 سالمند </a:t>
            </a:r>
            <a:endParaRPr lang="fa-IR" sz="2800" dirty="0">
              <a:cs typeface="2  Mitra" panose="00000400000000000000" pitchFamily="2" charset="-78"/>
            </a:endParaRPr>
          </a:p>
        </p:txBody>
      </p:sp>
    </p:spTree>
    <p:extLst>
      <p:ext uri="{BB962C8B-B14F-4D97-AF65-F5344CB8AC3E}">
        <p14:creationId xmlns:p14="http://schemas.microsoft.com/office/powerpoint/2010/main" val="1264812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382000" cy="838200"/>
          </a:xfrm>
        </p:spPr>
        <p:txBody>
          <a:bodyPr/>
          <a:lstStyle/>
          <a:p>
            <a:pPr marL="0" indent="0">
              <a:buNone/>
            </a:pPr>
            <a:r>
              <a:rPr lang="fa-IR" sz="3600" dirty="0">
                <a:solidFill>
                  <a:srgbClr val="282CC8"/>
                </a:solidFill>
                <a:cs typeface="2  Mitra" panose="00000400000000000000" pitchFamily="2" charset="-78"/>
              </a:rPr>
              <a:t>مدت زمان کوتاه برای جبران کاهش جمعیت</a:t>
            </a:r>
            <a:endParaRPr lang="fa-IR" sz="3600" dirty="0"/>
          </a:p>
        </p:txBody>
      </p:sp>
      <p:sp>
        <p:nvSpPr>
          <p:cNvPr id="3" name="Content Placeholder 2"/>
          <p:cNvSpPr>
            <a:spLocks noGrp="1"/>
          </p:cNvSpPr>
          <p:nvPr>
            <p:ph sz="quarter" idx="13"/>
          </p:nvPr>
        </p:nvSpPr>
        <p:spPr>
          <a:xfrm>
            <a:off x="304800" y="1066800"/>
            <a:ext cx="8610600" cy="5562600"/>
          </a:xfrm>
        </p:spPr>
        <p:txBody>
          <a:bodyPr>
            <a:normAutofit/>
          </a:bodyPr>
          <a:lstStyle/>
          <a:p>
            <a:pPr marL="342900" lvl="0" indent="-274320">
              <a:lnSpc>
                <a:spcPct val="150000"/>
              </a:lnSpc>
              <a:spcAft>
                <a:spcPts val="0"/>
              </a:spcAft>
              <a:buClr>
                <a:srgbClr val="94C600"/>
              </a:buClr>
              <a:buSzPct val="76000"/>
              <a:buFont typeface="Wingdings" panose="05000000000000000000" pitchFamily="2" charset="2"/>
              <a:buChar char="v"/>
            </a:pPr>
            <a:r>
              <a:rPr lang="fa-IR" sz="2800" dirty="0" smtClean="0">
                <a:solidFill>
                  <a:schemeClr val="tx1"/>
                </a:solidFill>
                <a:latin typeface="Century Gothic"/>
                <a:cs typeface="2  Mitra" panose="00000400000000000000" pitchFamily="2" charset="-78"/>
              </a:rPr>
              <a:t>تورم </a:t>
            </a:r>
            <a:r>
              <a:rPr lang="fa-IR" sz="2800" dirty="0">
                <a:solidFill>
                  <a:schemeClr val="tx1"/>
                </a:solidFill>
                <a:latin typeface="Century Gothic"/>
                <a:cs typeface="2  Mitra" panose="00000400000000000000" pitchFamily="2" charset="-78"/>
              </a:rPr>
              <a:t>جمعیت در بین سنین 30 تا 39 سال قرار دارد. به مرور زمان با حرکت این تورم به گروه های سنی بالاتر، از تعداد افراد در سن ازدواج و باروری کاسته می شود. </a:t>
            </a:r>
            <a:endParaRPr lang="fa-IR" sz="2800" dirty="0" smtClean="0">
              <a:solidFill>
                <a:schemeClr val="tx1"/>
              </a:solidFill>
              <a:latin typeface="Century Gothic"/>
              <a:cs typeface="2  Mitra" panose="00000400000000000000" pitchFamily="2" charset="-78"/>
            </a:endParaRPr>
          </a:p>
          <a:p>
            <a:pPr marL="342900" indent="-274320">
              <a:lnSpc>
                <a:spcPct val="150000"/>
              </a:lnSpc>
              <a:spcAft>
                <a:spcPts val="0"/>
              </a:spcAft>
              <a:buClr>
                <a:srgbClr val="94C600"/>
              </a:buClr>
              <a:buSzPct val="76000"/>
              <a:buFont typeface="Wingdings" panose="05000000000000000000" pitchFamily="2" charset="2"/>
              <a:buChar char="v"/>
            </a:pPr>
            <a:r>
              <a:rPr lang="fa-IR" sz="2800" dirty="0">
                <a:solidFill>
                  <a:schemeClr val="tx1"/>
                </a:solidFill>
                <a:latin typeface="Century Gothic"/>
                <a:cs typeface="2  Mitra" panose="00000400000000000000" pitchFamily="2" charset="-78"/>
              </a:rPr>
              <a:t>تورم گروه سنی 30 تا 39 سال به سمت گروه سنی 40 تا 49 سال در حرکت است . در این سنین اگرچه از نظر بیولوژیکی امکان فرزندآوری وجود دارد اما آمارها نشان می دهد عمده خانواده های ایرانی درکمتر از 35 سالگی به برنامه فرزندآوری خود پایان می دهند</a:t>
            </a:r>
            <a:r>
              <a:rPr lang="fa-IR" sz="2800" dirty="0" smtClean="0">
                <a:solidFill>
                  <a:schemeClr val="tx1"/>
                </a:solidFill>
                <a:latin typeface="Century Gothic"/>
                <a:cs typeface="2  Mitra" panose="00000400000000000000" pitchFamily="2" charset="-78"/>
              </a:rPr>
              <a:t>.</a:t>
            </a:r>
          </a:p>
          <a:p>
            <a:pPr marL="342900" lvl="0" indent="-274320">
              <a:lnSpc>
                <a:spcPct val="150000"/>
              </a:lnSpc>
              <a:spcAft>
                <a:spcPts val="0"/>
              </a:spcAft>
              <a:buClr>
                <a:srgbClr val="94C600"/>
              </a:buClr>
              <a:buSzPct val="76000"/>
              <a:buFont typeface="Wingdings" panose="05000000000000000000" pitchFamily="2" charset="2"/>
              <a:buChar char="v"/>
            </a:pPr>
            <a:r>
              <a:rPr lang="fa-IR" sz="2800" dirty="0" smtClean="0">
                <a:solidFill>
                  <a:schemeClr val="tx1"/>
                </a:solidFill>
                <a:latin typeface="Century Gothic"/>
                <a:cs typeface="2  Mitra" panose="00000400000000000000" pitchFamily="2" charset="-78"/>
              </a:rPr>
              <a:t>کمتر </a:t>
            </a:r>
            <a:r>
              <a:rPr lang="fa-IR" sz="2800" dirty="0">
                <a:solidFill>
                  <a:schemeClr val="tx1"/>
                </a:solidFill>
                <a:latin typeface="Century Gothic"/>
                <a:cs typeface="2  Mitra" panose="00000400000000000000" pitchFamily="2" charset="-78"/>
              </a:rPr>
              <a:t>از 5 سال برای جلوگیری ازبحران سالخوردگی جمعیت در آینده وجود دارد. </a:t>
            </a:r>
            <a:endParaRPr lang="fa-IR" dirty="0">
              <a:solidFill>
                <a:schemeClr val="tx1"/>
              </a:solidFill>
            </a:endParaRPr>
          </a:p>
        </p:txBody>
      </p:sp>
    </p:spTree>
    <p:extLst>
      <p:ext uri="{BB962C8B-B14F-4D97-AF65-F5344CB8AC3E}">
        <p14:creationId xmlns:p14="http://schemas.microsoft.com/office/powerpoint/2010/main" val="37833775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848600" cy="809432"/>
          </a:xfrm>
        </p:spPr>
        <p:txBody>
          <a:bodyPr/>
          <a:lstStyle/>
          <a:p>
            <a:pPr marL="0" indent="0" algn="ctr">
              <a:buNone/>
            </a:pPr>
            <a:r>
              <a:rPr lang="fa-IR" sz="3600" dirty="0">
                <a:solidFill>
                  <a:srgbClr val="282CC8"/>
                </a:solidFill>
                <a:cs typeface="2  Mitra" panose="00000400000000000000" pitchFamily="2" charset="-78"/>
              </a:rPr>
              <a:t>چه باید کرد ؟</a:t>
            </a:r>
            <a:endParaRPr lang="fa-IR" sz="3600" dirty="0"/>
          </a:p>
        </p:txBody>
      </p:sp>
      <p:sp>
        <p:nvSpPr>
          <p:cNvPr id="3" name="Content Placeholder 2"/>
          <p:cNvSpPr>
            <a:spLocks noGrp="1"/>
          </p:cNvSpPr>
          <p:nvPr>
            <p:ph sz="quarter" idx="13"/>
          </p:nvPr>
        </p:nvSpPr>
        <p:spPr>
          <a:xfrm>
            <a:off x="228600" y="1219200"/>
            <a:ext cx="8534400" cy="5257800"/>
          </a:xfrm>
        </p:spPr>
        <p:txBody>
          <a:bodyPr/>
          <a:lstStyle/>
          <a:p>
            <a:pPr marL="342900" lvl="0" indent="-274320">
              <a:lnSpc>
                <a:spcPct val="200000"/>
              </a:lnSpc>
              <a:spcAft>
                <a:spcPts val="0"/>
              </a:spcAft>
              <a:buClr>
                <a:srgbClr val="94C600"/>
              </a:buClr>
              <a:buSzPct val="76000"/>
              <a:buFont typeface="Wingdings" panose="05000000000000000000" pitchFamily="2" charset="2"/>
              <a:buChar char="v"/>
            </a:pPr>
            <a:r>
              <a:rPr lang="fa-IR" sz="2800" dirty="0">
                <a:solidFill>
                  <a:prstClr val="black"/>
                </a:solidFill>
                <a:latin typeface="Century Gothic"/>
                <a:cs typeface="2  Mitra" panose="00000400000000000000" pitchFamily="2" charset="-78"/>
              </a:rPr>
              <a:t>در حال حاضر کشور در برهه فرصت پنجره جمعیتی قرار گرفته است .بهره مندی از این فرصت مستلزم مدیریت صحیح برای استفاده از امکانات بالقوه جمعیت فعال اقتصادی می باشد و با برنامه ریزی های اقتصادی ،کارآفرینی و اشتغال زایی برای جمعیت فعال و مولد همراه با اتخاذ سیاستهای حمایتی و ترغیب فرزند آوری انتظار می رود مسیر برای سازندگی ، شکوفایی و بالندگی کشور فراهم گردد. </a:t>
            </a:r>
          </a:p>
          <a:p>
            <a:endParaRPr lang="fa-IR" dirty="0"/>
          </a:p>
        </p:txBody>
      </p:sp>
    </p:spTree>
    <p:extLst>
      <p:ext uri="{BB962C8B-B14F-4D97-AF65-F5344CB8AC3E}">
        <p14:creationId xmlns:p14="http://schemas.microsoft.com/office/powerpoint/2010/main" val="2909460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04800" y="1219200"/>
            <a:ext cx="8686800" cy="5410200"/>
          </a:xfrm>
        </p:spPr>
        <p:txBody>
          <a:bodyPr>
            <a:normAutofit/>
          </a:bodyPr>
          <a:lstStyle/>
          <a:p>
            <a:pPr marL="45720" indent="0">
              <a:lnSpc>
                <a:spcPct val="150000"/>
              </a:lnSpc>
              <a:buClr>
                <a:srgbClr val="92D050"/>
              </a:buClr>
              <a:buNone/>
            </a:pPr>
            <a:r>
              <a:rPr lang="fa-IR" sz="3000" b="1" dirty="0" smtClean="0">
                <a:solidFill>
                  <a:srgbClr val="FF0000"/>
                </a:solidFill>
                <a:cs typeface="2  Mitra" panose="00000400000000000000" pitchFamily="2" charset="-78"/>
              </a:rPr>
              <a:t>نقش </a:t>
            </a:r>
            <a:r>
              <a:rPr lang="fa-IR" sz="3000" b="1" dirty="0">
                <a:solidFill>
                  <a:srgbClr val="FF0000"/>
                </a:solidFill>
                <a:cs typeface="2  Mitra" panose="00000400000000000000" pitchFamily="2" charset="-78"/>
              </a:rPr>
              <a:t>هر بهورز یا مراقب سلامت </a:t>
            </a:r>
            <a:r>
              <a:rPr lang="fa-IR" sz="3000" b="1" dirty="0" smtClean="0">
                <a:solidFill>
                  <a:srgbClr val="FF0000"/>
                </a:solidFill>
                <a:cs typeface="2  Mitra" panose="00000400000000000000" pitchFamily="2" charset="-78"/>
              </a:rPr>
              <a:t>و ماما سطح </a:t>
            </a:r>
            <a:r>
              <a:rPr lang="fa-IR" sz="3000" b="1" dirty="0">
                <a:solidFill>
                  <a:srgbClr val="FF0000"/>
                </a:solidFill>
                <a:cs typeface="2  Mitra" panose="00000400000000000000" pitchFamily="2" charset="-78"/>
              </a:rPr>
              <a:t>یک ارائه ی </a:t>
            </a:r>
            <a:r>
              <a:rPr lang="fa-IR" sz="3000" b="1" dirty="0" smtClean="0">
                <a:solidFill>
                  <a:srgbClr val="FF0000"/>
                </a:solidFill>
                <a:cs typeface="2  Mitra" panose="00000400000000000000" pitchFamily="2" charset="-78"/>
              </a:rPr>
              <a:t>خدمات:</a:t>
            </a:r>
          </a:p>
          <a:p>
            <a:pPr>
              <a:lnSpc>
                <a:spcPct val="150000"/>
              </a:lnSpc>
              <a:buClr>
                <a:srgbClr val="92D050"/>
              </a:buClr>
              <a:buFont typeface="Wingdings" panose="05000000000000000000" pitchFamily="2" charset="2"/>
              <a:buChar char="v"/>
            </a:pPr>
            <a:r>
              <a:rPr lang="fa-IR" sz="3000" dirty="0" smtClean="0">
                <a:solidFill>
                  <a:schemeClr val="tx1"/>
                </a:solidFill>
                <a:cs typeface="2  Mitra" panose="00000400000000000000" pitchFamily="2" charset="-78"/>
              </a:rPr>
              <a:t>اولا </a:t>
            </a:r>
            <a:r>
              <a:rPr lang="fa-IR" sz="3000" dirty="0">
                <a:solidFill>
                  <a:schemeClr val="tx1"/>
                </a:solidFill>
                <a:cs typeface="2  Mitra" panose="00000400000000000000" pitchFamily="2" charset="-78"/>
              </a:rPr>
              <a:t>ترغیب زنان تحت پوشش خود به فرزندآوری </a:t>
            </a:r>
            <a:r>
              <a:rPr lang="fa-IR" sz="3000" dirty="0" smtClean="0">
                <a:solidFill>
                  <a:schemeClr val="tx1"/>
                </a:solidFill>
                <a:cs typeface="2  Mitra" panose="00000400000000000000" pitchFamily="2" charset="-78"/>
              </a:rPr>
              <a:t>(موارد </a:t>
            </a:r>
            <a:r>
              <a:rPr lang="fa-IR" sz="3000" dirty="0">
                <a:solidFill>
                  <a:schemeClr val="tx1"/>
                </a:solidFill>
                <a:cs typeface="2  Mitra" panose="00000400000000000000" pitchFamily="2" charset="-78"/>
              </a:rPr>
              <a:t>فاصله زیاد بین ازدواج و فرزند </a:t>
            </a:r>
            <a:r>
              <a:rPr lang="fa-IR" sz="3000" dirty="0" smtClean="0">
                <a:solidFill>
                  <a:schemeClr val="tx1"/>
                </a:solidFill>
                <a:cs typeface="2  Mitra" panose="00000400000000000000" pitchFamily="2" charset="-78"/>
              </a:rPr>
              <a:t>اول،فاصله </a:t>
            </a:r>
            <a:r>
              <a:rPr lang="fa-IR" sz="3000" dirty="0">
                <a:solidFill>
                  <a:schemeClr val="tx1"/>
                </a:solidFill>
                <a:cs typeface="2  Mitra" panose="00000400000000000000" pitchFamily="2" charset="-78"/>
              </a:rPr>
              <a:t>زیاد بین فرزندان، زنان خواهان فرزند بالای ۳۵ سال و</a:t>
            </a:r>
            <a:r>
              <a:rPr lang="fa-IR" sz="3000" dirty="0" smtClean="0">
                <a:solidFill>
                  <a:schemeClr val="tx1"/>
                </a:solidFill>
                <a:cs typeface="2  Mitra" panose="00000400000000000000" pitchFamily="2" charset="-78"/>
              </a:rPr>
              <a:t>...) ثانیاً </a:t>
            </a:r>
            <a:r>
              <a:rPr lang="fa-IR" sz="3000" dirty="0">
                <a:solidFill>
                  <a:schemeClr val="tx1"/>
                </a:solidFill>
                <a:cs typeface="2  Mitra" panose="00000400000000000000" pitchFamily="2" charset="-78"/>
              </a:rPr>
              <a:t>منصرف کردن زنانی که به دلیل بارداری ناخواسته جهت مشاوره برای سقط به او </a:t>
            </a:r>
            <a:r>
              <a:rPr lang="fa-IR" sz="3000" dirty="0" smtClean="0">
                <a:solidFill>
                  <a:schemeClr val="tx1"/>
                </a:solidFill>
                <a:cs typeface="2  Mitra" panose="00000400000000000000" pitchFamily="2" charset="-78"/>
              </a:rPr>
              <a:t>مراجعه کرده اند.</a:t>
            </a:r>
          </a:p>
          <a:p>
            <a:pPr marL="45720" indent="0">
              <a:lnSpc>
                <a:spcPct val="150000"/>
              </a:lnSpc>
              <a:buClr>
                <a:srgbClr val="92D050"/>
              </a:buClr>
              <a:buNone/>
            </a:pPr>
            <a:r>
              <a:rPr lang="fa-IR" sz="3000" b="1" dirty="0">
                <a:solidFill>
                  <a:srgbClr val="FF0000"/>
                </a:solidFill>
                <a:cs typeface="2  Mitra" panose="00000400000000000000" pitchFamily="2" charset="-78"/>
              </a:rPr>
              <a:t>نقش پزشک در سطح یک و دو سه:</a:t>
            </a:r>
          </a:p>
          <a:p>
            <a:pPr>
              <a:lnSpc>
                <a:spcPct val="150000"/>
              </a:lnSpc>
              <a:buClr>
                <a:srgbClr val="92D050"/>
              </a:buClr>
              <a:buFont typeface="Wingdings" panose="05000000000000000000" pitchFamily="2" charset="2"/>
              <a:buChar char="v"/>
            </a:pPr>
            <a:r>
              <a:rPr lang="fa-IR" sz="3000" dirty="0" smtClean="0">
                <a:solidFill>
                  <a:schemeClr val="tx1"/>
                </a:solidFill>
                <a:cs typeface="2  Mitra" panose="00000400000000000000" pitchFamily="2" charset="-78"/>
              </a:rPr>
              <a:t>فرهنگ </a:t>
            </a:r>
            <a:r>
              <a:rPr lang="fa-IR" sz="3000" dirty="0">
                <a:solidFill>
                  <a:schemeClr val="tx1"/>
                </a:solidFill>
                <a:cs typeface="2  Mitra" panose="00000400000000000000" pitchFamily="2" charset="-78"/>
              </a:rPr>
              <a:t>سازی، تسهیل فرزندآوری </a:t>
            </a:r>
            <a:r>
              <a:rPr lang="fa-IR" sz="3000" dirty="0" smtClean="0">
                <a:solidFill>
                  <a:schemeClr val="tx1"/>
                </a:solidFill>
                <a:cs typeface="2  Mitra" panose="00000400000000000000" pitchFamily="2" charset="-78"/>
              </a:rPr>
              <a:t>و حذف موانع بر </a:t>
            </a:r>
            <a:r>
              <a:rPr lang="fa-IR" sz="3000" dirty="0">
                <a:solidFill>
                  <a:schemeClr val="tx1"/>
                </a:solidFill>
                <a:cs typeface="2  Mitra" panose="00000400000000000000" pitchFamily="2" charset="-78"/>
              </a:rPr>
              <a:t>اساس موازین دقیق علمی</a:t>
            </a:r>
          </a:p>
        </p:txBody>
      </p:sp>
      <p:sp>
        <p:nvSpPr>
          <p:cNvPr id="4" name="Title 1"/>
          <p:cNvSpPr>
            <a:spLocks noGrp="1"/>
          </p:cNvSpPr>
          <p:nvPr>
            <p:ph type="title"/>
          </p:nvPr>
        </p:nvSpPr>
        <p:spPr>
          <a:xfrm>
            <a:off x="228600" y="304800"/>
            <a:ext cx="8686800" cy="1143000"/>
          </a:xfrm>
        </p:spPr>
        <p:txBody>
          <a:bodyPr/>
          <a:lstStyle/>
          <a:p>
            <a:pPr marL="0" indent="0" algn="ctr">
              <a:buNone/>
            </a:pPr>
            <a:r>
              <a:rPr lang="fa-IR" sz="4000" dirty="0">
                <a:solidFill>
                  <a:schemeClr val="accent1"/>
                </a:solidFill>
                <a:cs typeface="2  Mitra" panose="00000400000000000000" pitchFamily="2" charset="-78"/>
              </a:rPr>
              <a:t>نقش آموزش در فرهنگ سازی بهداشتی</a:t>
            </a:r>
          </a:p>
        </p:txBody>
      </p:sp>
    </p:spTree>
    <p:extLst>
      <p:ext uri="{BB962C8B-B14F-4D97-AF65-F5344CB8AC3E}">
        <p14:creationId xmlns:p14="http://schemas.microsoft.com/office/powerpoint/2010/main" val="36583428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81000"/>
            <a:ext cx="6512511" cy="961832"/>
          </a:xfrm>
        </p:spPr>
        <p:txBody>
          <a:bodyPr/>
          <a:lstStyle/>
          <a:p>
            <a:pPr marL="0" indent="0" algn="ctr">
              <a:buNone/>
            </a:pPr>
            <a:r>
              <a:rPr lang="fa-IR" sz="3600" dirty="0">
                <a:solidFill>
                  <a:srgbClr val="282CC8"/>
                </a:solidFill>
                <a:effectLst/>
                <a:latin typeface="Century Gothic"/>
                <a:cs typeface="2  Mitra" panose="00000400000000000000" pitchFamily="2" charset="-78"/>
              </a:rPr>
              <a:t>محورهای آموزش به عموم مردم :</a:t>
            </a:r>
            <a:endParaRPr lang="fa-IR" dirty="0"/>
          </a:p>
        </p:txBody>
      </p:sp>
      <p:sp>
        <p:nvSpPr>
          <p:cNvPr id="3" name="Content Placeholder 2"/>
          <p:cNvSpPr>
            <a:spLocks noGrp="1"/>
          </p:cNvSpPr>
          <p:nvPr>
            <p:ph sz="quarter" idx="13"/>
          </p:nvPr>
        </p:nvSpPr>
        <p:spPr>
          <a:xfrm>
            <a:off x="381000" y="1219200"/>
            <a:ext cx="8458200" cy="5410200"/>
          </a:xfrm>
        </p:spPr>
        <p:txBody>
          <a:bodyPr/>
          <a:lstStyle/>
          <a:p>
            <a:pPr marL="342900" lvl="0" indent="-274320">
              <a:lnSpc>
                <a:spcPct val="200000"/>
              </a:lnSpc>
              <a:spcAft>
                <a:spcPts val="0"/>
              </a:spcAft>
              <a:buClr>
                <a:srgbClr val="94C600"/>
              </a:buClr>
              <a:buSzPct val="76000"/>
              <a:buFont typeface="Wingdings" panose="05000000000000000000" pitchFamily="2" charset="2"/>
              <a:buChar char="v"/>
            </a:pPr>
            <a:r>
              <a:rPr lang="fa-IR" sz="2800" dirty="0">
                <a:solidFill>
                  <a:prstClr val="black"/>
                </a:solidFill>
                <a:latin typeface="Century Gothic"/>
                <a:cs typeface="2  Mitra" panose="00000400000000000000" pitchFamily="2" charset="-78"/>
              </a:rPr>
              <a:t>مقابله با باورهای غلط در خصوص فرزندآوری </a:t>
            </a:r>
            <a:r>
              <a:rPr lang="fa-IR" sz="2800" dirty="0">
                <a:solidFill>
                  <a:schemeClr val="accent6">
                    <a:lumMod val="50000"/>
                  </a:schemeClr>
                </a:solidFill>
                <a:latin typeface="Century Gothic"/>
                <a:cs typeface="2  Mitra" panose="00000400000000000000" pitchFamily="2" charset="-78"/>
              </a:rPr>
              <a:t>(</a:t>
            </a:r>
            <a:r>
              <a:rPr lang="fa-IR" sz="2800" dirty="0">
                <a:solidFill>
                  <a:prstClr val="black"/>
                </a:solidFill>
                <a:latin typeface="Century Gothic"/>
                <a:cs typeface="2  Mitra" panose="00000400000000000000" pitchFamily="2" charset="-78"/>
              </a:rPr>
              <a:t>سن بالای 35 سال، فاصله 3 تا 5 سال بین دو فرزند، خطرفرزندآوری بعد از دو بار سزارین برای مادر ، تعیین سقف سه فرزند برای مادران ، تشویق به عدم فرزندآوری درسالهای اول ازدواج، انجام غربالگری همگانی</a:t>
            </a:r>
            <a:r>
              <a:rPr lang="fa-IR" sz="2800" dirty="0">
                <a:solidFill>
                  <a:schemeClr val="accent6">
                    <a:lumMod val="50000"/>
                  </a:schemeClr>
                </a:solidFill>
                <a:latin typeface="Century Gothic"/>
                <a:cs typeface="2  Mitra" panose="00000400000000000000" pitchFamily="2" charset="-78"/>
              </a:rPr>
              <a:t>)</a:t>
            </a:r>
          </a:p>
          <a:p>
            <a:pPr marL="342900" lvl="0" indent="-274320">
              <a:lnSpc>
                <a:spcPct val="200000"/>
              </a:lnSpc>
              <a:spcAft>
                <a:spcPts val="0"/>
              </a:spcAft>
              <a:buClr>
                <a:srgbClr val="94C600"/>
              </a:buClr>
              <a:buSzPct val="76000"/>
              <a:buFont typeface="Wingdings" panose="05000000000000000000" pitchFamily="2" charset="2"/>
              <a:buChar char="v"/>
            </a:pPr>
            <a:r>
              <a:rPr lang="fa-IR" sz="2800" dirty="0">
                <a:solidFill>
                  <a:prstClr val="black"/>
                </a:solidFill>
                <a:latin typeface="Century Gothic"/>
                <a:cs typeface="2  Mitra" panose="00000400000000000000" pitchFamily="2" charset="-78"/>
              </a:rPr>
              <a:t>تبیین فواید بارداری و شیردهی و مزایای بیولوژیک فرزندآوری</a:t>
            </a:r>
          </a:p>
          <a:p>
            <a:endParaRPr lang="fa-IR" dirty="0"/>
          </a:p>
        </p:txBody>
      </p:sp>
    </p:spTree>
    <p:extLst>
      <p:ext uri="{BB962C8B-B14F-4D97-AF65-F5344CB8AC3E}">
        <p14:creationId xmlns:p14="http://schemas.microsoft.com/office/powerpoint/2010/main" val="32134757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6512511" cy="809432"/>
          </a:xfrm>
        </p:spPr>
        <p:txBody>
          <a:bodyPr/>
          <a:lstStyle/>
          <a:p>
            <a:pPr marL="0" indent="0" algn="ctr">
              <a:buNone/>
            </a:pPr>
            <a:r>
              <a:rPr lang="fa-IR" sz="3600" dirty="0">
                <a:solidFill>
                  <a:srgbClr val="282CC8"/>
                </a:solidFill>
                <a:effectLst/>
                <a:latin typeface="Century Gothic"/>
                <a:cs typeface="2  Mitra" panose="00000400000000000000" pitchFamily="2" charset="-78"/>
              </a:rPr>
              <a:t>محورهای آموزش به عموم مردم :</a:t>
            </a:r>
            <a:endParaRPr lang="fa-IR" dirty="0"/>
          </a:p>
        </p:txBody>
      </p:sp>
      <p:sp>
        <p:nvSpPr>
          <p:cNvPr id="3" name="Content Placeholder 2"/>
          <p:cNvSpPr>
            <a:spLocks noGrp="1"/>
          </p:cNvSpPr>
          <p:nvPr>
            <p:ph sz="quarter" idx="13"/>
          </p:nvPr>
        </p:nvSpPr>
        <p:spPr>
          <a:xfrm>
            <a:off x="304800" y="1219200"/>
            <a:ext cx="8534400" cy="5486400"/>
          </a:xfrm>
        </p:spPr>
        <p:txBody>
          <a:bodyPr/>
          <a:lstStyle/>
          <a:p>
            <a:pPr marL="342900" lvl="0" indent="-274320">
              <a:lnSpc>
                <a:spcPct val="150000"/>
              </a:lnSpc>
              <a:spcAft>
                <a:spcPts val="0"/>
              </a:spcAft>
              <a:buClr>
                <a:srgbClr val="94C600"/>
              </a:buClr>
              <a:buSzPct val="76000"/>
              <a:buFont typeface="Wingdings" panose="05000000000000000000" pitchFamily="2" charset="2"/>
              <a:buChar char="v"/>
            </a:pPr>
            <a:r>
              <a:rPr lang="fa-IR" sz="2800" dirty="0">
                <a:solidFill>
                  <a:schemeClr val="tx1"/>
                </a:solidFill>
                <a:latin typeface="Century Gothic"/>
                <a:cs typeface="2  Mitra" panose="00000400000000000000" pitchFamily="2" charset="-78"/>
              </a:rPr>
              <a:t>تبیین عوارض روشهای پیشگیری از بارداری</a:t>
            </a:r>
          </a:p>
          <a:p>
            <a:pPr marL="342900" lvl="0" indent="-274320">
              <a:lnSpc>
                <a:spcPct val="150000"/>
              </a:lnSpc>
              <a:spcAft>
                <a:spcPts val="0"/>
              </a:spcAft>
              <a:buClr>
                <a:srgbClr val="94C600"/>
              </a:buClr>
              <a:buSzPct val="76000"/>
              <a:buFont typeface="Wingdings" panose="05000000000000000000" pitchFamily="2" charset="2"/>
              <a:buChar char="v"/>
            </a:pPr>
            <a:r>
              <a:rPr lang="fa-IR" sz="2800" dirty="0">
                <a:solidFill>
                  <a:schemeClr val="tx1"/>
                </a:solidFill>
                <a:latin typeface="Century Gothic"/>
                <a:cs typeface="2  Mitra" panose="00000400000000000000" pitchFamily="2" charset="-78"/>
              </a:rPr>
              <a:t>آموزش عوارض زایمان سزارین و ترویج زایمان طبیعی</a:t>
            </a:r>
          </a:p>
          <a:p>
            <a:pPr marL="342900" lvl="0" indent="-274320">
              <a:lnSpc>
                <a:spcPct val="150000"/>
              </a:lnSpc>
              <a:spcAft>
                <a:spcPts val="0"/>
              </a:spcAft>
              <a:buClr>
                <a:srgbClr val="94C600"/>
              </a:buClr>
              <a:buSzPct val="76000"/>
              <a:buFont typeface="Wingdings" panose="05000000000000000000" pitchFamily="2" charset="2"/>
              <a:buChar char="v"/>
            </a:pPr>
            <a:r>
              <a:rPr lang="fa-IR" sz="2800" dirty="0">
                <a:solidFill>
                  <a:schemeClr val="tx1"/>
                </a:solidFill>
                <a:latin typeface="Century Gothic"/>
                <a:cs typeface="2  Mitra" panose="00000400000000000000" pitchFamily="2" charset="-78"/>
              </a:rPr>
              <a:t>تبیین معایب تک فرزندی و آموزش و مشاوره فرزندآوری</a:t>
            </a:r>
          </a:p>
          <a:p>
            <a:pPr marL="342900" lvl="0" indent="-274320">
              <a:lnSpc>
                <a:spcPct val="150000"/>
              </a:lnSpc>
              <a:spcAft>
                <a:spcPts val="0"/>
              </a:spcAft>
              <a:buClr>
                <a:srgbClr val="94C600"/>
              </a:buClr>
              <a:buSzPct val="76000"/>
              <a:buFont typeface="Wingdings" panose="05000000000000000000" pitchFamily="2" charset="2"/>
              <a:buChar char="v"/>
            </a:pPr>
            <a:r>
              <a:rPr lang="fa-IR" sz="2800" dirty="0" smtClean="0">
                <a:solidFill>
                  <a:schemeClr val="tx1"/>
                </a:solidFill>
                <a:latin typeface="Century Gothic"/>
                <a:cs typeface="2  Mitra" panose="00000400000000000000" pitchFamily="2" charset="-78"/>
              </a:rPr>
              <a:t>قبح سقط </a:t>
            </a:r>
            <a:r>
              <a:rPr lang="fa-IR" sz="2800" dirty="0">
                <a:solidFill>
                  <a:schemeClr val="tx1"/>
                </a:solidFill>
                <a:latin typeface="Century Gothic"/>
                <a:cs typeface="2  Mitra" panose="00000400000000000000" pitchFamily="2" charset="-78"/>
              </a:rPr>
              <a:t>جنین</a:t>
            </a:r>
          </a:p>
          <a:p>
            <a:pPr marL="342900" lvl="0" indent="-274320">
              <a:lnSpc>
                <a:spcPct val="150000"/>
              </a:lnSpc>
              <a:spcAft>
                <a:spcPts val="0"/>
              </a:spcAft>
              <a:buClr>
                <a:srgbClr val="94C600"/>
              </a:buClr>
              <a:buSzPct val="76000"/>
              <a:buFont typeface="Wingdings" panose="05000000000000000000" pitchFamily="2" charset="2"/>
              <a:buChar char="v"/>
            </a:pPr>
            <a:r>
              <a:rPr lang="fa-IR" sz="2800" dirty="0">
                <a:solidFill>
                  <a:schemeClr val="tx1"/>
                </a:solidFill>
                <a:latin typeface="Century Gothic"/>
                <a:cs typeface="2  Mitra" panose="00000400000000000000" pitchFamily="2" charset="-78"/>
              </a:rPr>
              <a:t>ازدواج آسان ، موفق ،مناسب، به هنگام (آموزش و مشاوره های حین ازدواج )</a:t>
            </a:r>
          </a:p>
          <a:p>
            <a:pPr marL="342900" lvl="0" indent="-274320">
              <a:lnSpc>
                <a:spcPct val="150000"/>
              </a:lnSpc>
              <a:spcAft>
                <a:spcPts val="0"/>
              </a:spcAft>
              <a:buClr>
                <a:srgbClr val="94C600"/>
              </a:buClr>
              <a:buSzPct val="76000"/>
              <a:buFont typeface="Wingdings" panose="05000000000000000000" pitchFamily="2" charset="2"/>
              <a:buChar char="v"/>
            </a:pPr>
            <a:r>
              <a:rPr lang="fa-IR" sz="2800" dirty="0">
                <a:solidFill>
                  <a:schemeClr val="tx1"/>
                </a:solidFill>
                <a:latin typeface="Century Gothic"/>
                <a:cs typeface="2  Mitra" panose="00000400000000000000" pitchFamily="2" charset="-78"/>
              </a:rPr>
              <a:t>پیشگیری و تشخیص زودهنگام </a:t>
            </a:r>
            <a:r>
              <a:rPr lang="fa-IR" sz="2800" dirty="0" smtClean="0">
                <a:solidFill>
                  <a:schemeClr val="tx1"/>
                </a:solidFill>
                <a:latin typeface="Century Gothic"/>
                <a:cs typeface="2  Mitra" panose="00000400000000000000" pitchFamily="2" charset="-78"/>
              </a:rPr>
              <a:t> و درمان ناباروری</a:t>
            </a:r>
            <a:endParaRPr lang="fa-IR" sz="2800" dirty="0">
              <a:solidFill>
                <a:schemeClr val="tx1"/>
              </a:solidFill>
              <a:latin typeface="Century Gothic"/>
              <a:cs typeface="2  Mitra" panose="00000400000000000000" pitchFamily="2" charset="-78"/>
            </a:endParaRPr>
          </a:p>
          <a:p>
            <a:pPr marL="342900" lvl="0" indent="-274320">
              <a:lnSpc>
                <a:spcPct val="150000"/>
              </a:lnSpc>
              <a:spcAft>
                <a:spcPts val="0"/>
              </a:spcAft>
              <a:buClr>
                <a:srgbClr val="94C600"/>
              </a:buClr>
              <a:buSzPct val="76000"/>
              <a:buFont typeface="Wingdings" panose="05000000000000000000" pitchFamily="2" charset="2"/>
              <a:buChar char="v"/>
            </a:pPr>
            <a:r>
              <a:rPr lang="fa-IR" sz="2800" dirty="0">
                <a:solidFill>
                  <a:schemeClr val="tx1"/>
                </a:solidFill>
                <a:latin typeface="Century Gothic"/>
                <a:cs typeface="2  Mitra" panose="00000400000000000000" pitchFamily="2" charset="-78"/>
              </a:rPr>
              <a:t>سلامت جنسی خانواده</a:t>
            </a:r>
          </a:p>
          <a:p>
            <a:endParaRPr lang="fa-IR" dirty="0"/>
          </a:p>
        </p:txBody>
      </p:sp>
    </p:spTree>
    <p:extLst>
      <p:ext uri="{BB962C8B-B14F-4D97-AF65-F5344CB8AC3E}">
        <p14:creationId xmlns:p14="http://schemas.microsoft.com/office/powerpoint/2010/main" val="35649746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6512511" cy="1143000"/>
          </a:xfrm>
        </p:spPr>
        <p:txBody>
          <a:bodyPr/>
          <a:lstStyle/>
          <a:p>
            <a:pPr marL="0" indent="0" algn="ctr">
              <a:buNone/>
            </a:pPr>
            <a:r>
              <a:rPr lang="fa-IR" sz="3600" dirty="0">
                <a:solidFill>
                  <a:srgbClr val="282CC8"/>
                </a:solidFill>
                <a:effectLst/>
                <a:latin typeface="Century Gothic"/>
                <a:cs typeface="2  Mitra" panose="00000400000000000000" pitchFamily="2" charset="-78"/>
              </a:rPr>
              <a:t>چالش های فرزندآوری:</a:t>
            </a:r>
            <a:endParaRPr lang="fa-IR" dirty="0"/>
          </a:p>
        </p:txBody>
      </p:sp>
      <p:sp>
        <p:nvSpPr>
          <p:cNvPr id="3" name="Content Placeholder 2"/>
          <p:cNvSpPr>
            <a:spLocks noGrp="1"/>
          </p:cNvSpPr>
          <p:nvPr>
            <p:ph sz="quarter" idx="13"/>
          </p:nvPr>
        </p:nvSpPr>
        <p:spPr>
          <a:xfrm>
            <a:off x="304800" y="1066800"/>
            <a:ext cx="8458200" cy="5334000"/>
          </a:xfrm>
        </p:spPr>
        <p:txBody>
          <a:bodyPr/>
          <a:lstStyle/>
          <a:p>
            <a:pPr marL="342900" lvl="0" indent="-274320">
              <a:lnSpc>
                <a:spcPct val="150000"/>
              </a:lnSpc>
              <a:spcAft>
                <a:spcPts val="0"/>
              </a:spcAft>
              <a:buClr>
                <a:srgbClr val="94C600"/>
              </a:buClr>
              <a:buSzPct val="76000"/>
              <a:buFont typeface="Wingdings" panose="05000000000000000000" pitchFamily="2" charset="2"/>
              <a:buChar char="v"/>
            </a:pPr>
            <a:r>
              <a:rPr lang="fa-IR" sz="2600" b="1" dirty="0">
                <a:solidFill>
                  <a:prstClr val="black"/>
                </a:solidFill>
                <a:latin typeface="Century Gothic"/>
                <a:cs typeface="2  Mitra" panose="00000400000000000000" pitchFamily="2" charset="-78"/>
              </a:rPr>
              <a:t>کاهش ازدواج یا تاخیر آن و افزایش طلاق(</a:t>
            </a:r>
            <a:r>
              <a:rPr lang="fa-IR" sz="2600" b="1" dirty="0">
                <a:solidFill>
                  <a:srgbClr val="FF0000"/>
                </a:solidFill>
                <a:latin typeface="Century Gothic"/>
                <a:cs typeface="2  Mitra" panose="00000400000000000000" pitchFamily="2" charset="-78"/>
              </a:rPr>
              <a:t>چالش های فرهنگی، اقتصادی و آموزشی</a:t>
            </a:r>
            <a:r>
              <a:rPr lang="fa-IR" sz="2600" b="1" dirty="0">
                <a:solidFill>
                  <a:prstClr val="black"/>
                </a:solidFill>
                <a:latin typeface="Century Gothic"/>
                <a:cs typeface="2  Mitra" panose="00000400000000000000" pitchFamily="2" charset="-78"/>
              </a:rPr>
              <a:t>)</a:t>
            </a:r>
          </a:p>
          <a:p>
            <a:pPr marL="342900" lvl="0" indent="-274320">
              <a:lnSpc>
                <a:spcPct val="150000"/>
              </a:lnSpc>
              <a:spcAft>
                <a:spcPts val="0"/>
              </a:spcAft>
              <a:buClr>
                <a:srgbClr val="94C600"/>
              </a:buClr>
              <a:buSzPct val="76000"/>
              <a:buFont typeface="Wingdings" panose="05000000000000000000" pitchFamily="2" charset="2"/>
              <a:buChar char="v"/>
            </a:pPr>
            <a:r>
              <a:rPr lang="fa-IR" sz="2600" b="1" dirty="0">
                <a:solidFill>
                  <a:prstClr val="black"/>
                </a:solidFill>
                <a:latin typeface="Century Gothic"/>
                <a:cs typeface="2  Mitra" panose="00000400000000000000" pitchFamily="2" charset="-78"/>
              </a:rPr>
              <a:t>کاهش تمایل عمومی به فرزند آوری (</a:t>
            </a:r>
            <a:r>
              <a:rPr lang="fa-IR" sz="2600" b="1" dirty="0">
                <a:solidFill>
                  <a:srgbClr val="FF0000"/>
                </a:solidFill>
                <a:latin typeface="Century Gothic"/>
                <a:cs typeface="2  Mitra" panose="00000400000000000000" pitchFamily="2" charset="-78"/>
              </a:rPr>
              <a:t>چالش های فرهنگی، فرهنگ سازی کاهش فرزند ،چالش های اقتصادی ، مسکن، شغل، تحصیل و...</a:t>
            </a:r>
            <a:r>
              <a:rPr lang="fa-IR" sz="2600" b="1" dirty="0">
                <a:solidFill>
                  <a:prstClr val="black"/>
                </a:solidFill>
                <a:latin typeface="Century Gothic"/>
                <a:cs typeface="2  Mitra" panose="00000400000000000000" pitchFamily="2" charset="-78"/>
              </a:rPr>
              <a:t>)</a:t>
            </a:r>
          </a:p>
          <a:p>
            <a:pPr marL="342900" lvl="0" indent="-274320">
              <a:lnSpc>
                <a:spcPct val="150000"/>
              </a:lnSpc>
              <a:spcAft>
                <a:spcPts val="0"/>
              </a:spcAft>
              <a:buClr>
                <a:srgbClr val="94C600"/>
              </a:buClr>
              <a:buSzPct val="76000"/>
              <a:buFont typeface="Wingdings" panose="05000000000000000000" pitchFamily="2" charset="2"/>
              <a:buChar char="v"/>
            </a:pPr>
            <a:r>
              <a:rPr lang="fa-IR" sz="2600" b="1" dirty="0">
                <a:solidFill>
                  <a:prstClr val="black"/>
                </a:solidFill>
                <a:latin typeface="Century Gothic"/>
                <a:cs typeface="2  Mitra" panose="00000400000000000000" pitchFamily="2" charset="-78"/>
              </a:rPr>
              <a:t>کاهش امکان فرزند بیشتر (</a:t>
            </a:r>
            <a:r>
              <a:rPr lang="fa-IR" sz="2600" b="1" dirty="0">
                <a:solidFill>
                  <a:srgbClr val="FF0000"/>
                </a:solidFill>
                <a:latin typeface="Century Gothic"/>
                <a:cs typeface="2  Mitra" panose="00000400000000000000" pitchFamily="2" charset="-78"/>
              </a:rPr>
              <a:t>ناباروری، سزارین، تنظیم خانواده عمومی</a:t>
            </a:r>
            <a:r>
              <a:rPr lang="fa-IR" sz="2600" b="1" dirty="0">
                <a:solidFill>
                  <a:prstClr val="black"/>
                </a:solidFill>
                <a:latin typeface="Century Gothic"/>
                <a:cs typeface="2  Mitra" panose="00000400000000000000" pitchFamily="2" charset="-78"/>
              </a:rPr>
              <a:t>)</a:t>
            </a:r>
          </a:p>
          <a:p>
            <a:pPr marL="342900" lvl="0" indent="-274320">
              <a:lnSpc>
                <a:spcPct val="150000"/>
              </a:lnSpc>
              <a:spcAft>
                <a:spcPts val="0"/>
              </a:spcAft>
              <a:buClr>
                <a:srgbClr val="94C600"/>
              </a:buClr>
              <a:buSzPct val="76000"/>
              <a:buFont typeface="Wingdings" panose="05000000000000000000" pitchFamily="2" charset="2"/>
              <a:buChar char="v"/>
            </a:pPr>
            <a:r>
              <a:rPr lang="fa-IR" sz="2600" b="1" dirty="0">
                <a:solidFill>
                  <a:prstClr val="black"/>
                </a:solidFill>
                <a:latin typeface="Century Gothic"/>
                <a:cs typeface="2  Mitra" panose="00000400000000000000" pitchFamily="2" charset="-78"/>
              </a:rPr>
              <a:t>از بین بردن جنین های ایجاد شده(</a:t>
            </a:r>
            <a:r>
              <a:rPr lang="fa-IR" sz="2600" b="1" dirty="0">
                <a:solidFill>
                  <a:srgbClr val="FF0000"/>
                </a:solidFill>
                <a:latin typeface="Century Gothic"/>
                <a:cs typeface="2  Mitra" panose="00000400000000000000" pitchFamily="2" charset="-78"/>
              </a:rPr>
              <a:t>سقط غیرقانونی، سقط خود به خودی، سقط قانونی، غربالگری</a:t>
            </a:r>
            <a:r>
              <a:rPr lang="fa-IR" sz="2600" b="1" dirty="0">
                <a:solidFill>
                  <a:prstClr val="black"/>
                </a:solidFill>
                <a:latin typeface="Century Gothic"/>
                <a:cs typeface="2  Mitra" panose="00000400000000000000" pitchFamily="2" charset="-78"/>
              </a:rPr>
              <a:t>)</a:t>
            </a:r>
          </a:p>
          <a:p>
            <a:pPr marL="342900" lvl="0" indent="-274320">
              <a:lnSpc>
                <a:spcPct val="150000"/>
              </a:lnSpc>
              <a:spcAft>
                <a:spcPts val="0"/>
              </a:spcAft>
              <a:buClr>
                <a:srgbClr val="94C600"/>
              </a:buClr>
              <a:buSzPct val="76000"/>
              <a:buFont typeface="Wingdings" panose="05000000000000000000" pitchFamily="2" charset="2"/>
              <a:buChar char="v"/>
            </a:pPr>
            <a:r>
              <a:rPr lang="fa-IR" sz="2600" b="1" dirty="0">
                <a:solidFill>
                  <a:prstClr val="black"/>
                </a:solidFill>
                <a:latin typeface="Century Gothic"/>
                <a:cs typeface="2  Mitra" panose="00000400000000000000" pitchFamily="2" charset="-78"/>
              </a:rPr>
              <a:t>مهاجرت (</a:t>
            </a:r>
            <a:r>
              <a:rPr lang="fa-IR" sz="2600" b="1" dirty="0">
                <a:solidFill>
                  <a:srgbClr val="FF0000"/>
                </a:solidFill>
                <a:latin typeface="Century Gothic"/>
                <a:cs typeface="2  Mitra" panose="00000400000000000000" pitchFamily="2" charset="-78"/>
              </a:rPr>
              <a:t>از روستا و شهرهای کوچک به کلانشهرها، از ایران به خارج</a:t>
            </a:r>
            <a:r>
              <a:rPr lang="fa-IR" sz="2600" b="1" dirty="0">
                <a:solidFill>
                  <a:prstClr val="black"/>
                </a:solidFill>
                <a:latin typeface="Century Gothic"/>
                <a:cs typeface="2  Mitra" panose="00000400000000000000" pitchFamily="2" charset="-78"/>
              </a:rPr>
              <a:t>)</a:t>
            </a:r>
          </a:p>
          <a:p>
            <a:endParaRPr lang="fa-IR" dirty="0"/>
          </a:p>
        </p:txBody>
      </p:sp>
    </p:spTree>
    <p:extLst>
      <p:ext uri="{BB962C8B-B14F-4D97-AF65-F5344CB8AC3E}">
        <p14:creationId xmlns:p14="http://schemas.microsoft.com/office/powerpoint/2010/main" val="35908926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6512511" cy="1143000"/>
          </a:xfrm>
        </p:spPr>
        <p:txBody>
          <a:bodyPr/>
          <a:lstStyle/>
          <a:p>
            <a:pPr marL="0" indent="0" algn="ctr">
              <a:buNone/>
            </a:pPr>
            <a:r>
              <a:rPr lang="fa-IR" sz="4800" dirty="0">
                <a:solidFill>
                  <a:srgbClr val="282CC8"/>
                </a:solidFill>
                <a:cs typeface="2  Mitra" panose="00000400000000000000" pitchFamily="2" charset="-78"/>
              </a:rPr>
              <a:t>بحران سالمندی </a:t>
            </a:r>
            <a:endParaRPr lang="fa-IR" dirty="0"/>
          </a:p>
        </p:txBody>
      </p:sp>
      <p:sp>
        <p:nvSpPr>
          <p:cNvPr id="3" name="Content Placeholder 2"/>
          <p:cNvSpPr>
            <a:spLocks noGrp="1"/>
          </p:cNvSpPr>
          <p:nvPr>
            <p:ph sz="quarter" idx="13"/>
          </p:nvPr>
        </p:nvSpPr>
        <p:spPr>
          <a:xfrm>
            <a:off x="152400" y="1066800"/>
            <a:ext cx="8763000" cy="5562600"/>
          </a:xfrm>
        </p:spPr>
        <p:txBody>
          <a:bodyPr/>
          <a:lstStyle/>
          <a:p>
            <a:pPr marL="342900" indent="-274320">
              <a:spcAft>
                <a:spcPts val="0"/>
              </a:spcAft>
              <a:buClr>
                <a:srgbClr val="94C600"/>
              </a:buClr>
              <a:buSzPct val="76000"/>
              <a:buFont typeface="Wingdings" panose="05000000000000000000" pitchFamily="2" charset="2"/>
              <a:buChar char="v"/>
            </a:pPr>
            <a:r>
              <a:rPr lang="fa-IR" sz="2800" dirty="0" smtClean="0">
                <a:solidFill>
                  <a:schemeClr val="tx1"/>
                </a:solidFill>
                <a:latin typeface="Century Gothic"/>
                <a:cs typeface="2  Mitra" panose="00000400000000000000" pitchFamily="2" charset="-78"/>
              </a:rPr>
              <a:t>طبق </a:t>
            </a:r>
            <a:r>
              <a:rPr lang="fa-IR" sz="2800" dirty="0">
                <a:solidFill>
                  <a:schemeClr val="tx1"/>
                </a:solidFill>
                <a:latin typeface="Century Gothic"/>
                <a:cs typeface="2  Mitra" panose="00000400000000000000" pitchFamily="2" charset="-78"/>
              </a:rPr>
              <a:t>آمار سازمان ملل ایران در سال 2050 یا همان 1430 جز پیرترین کشورها خواهد بود </a:t>
            </a:r>
            <a:r>
              <a:rPr lang="fa-IR" sz="2800" dirty="0" smtClean="0">
                <a:solidFill>
                  <a:schemeClr val="tx1"/>
                </a:solidFill>
                <a:latin typeface="Century Gothic"/>
                <a:cs typeface="2  Mitra" panose="00000400000000000000" pitchFamily="2" charset="-78"/>
              </a:rPr>
              <a:t>.</a:t>
            </a:r>
            <a:endParaRPr lang="fa-IR" sz="2800" dirty="0">
              <a:solidFill>
                <a:schemeClr val="tx1"/>
              </a:solidFill>
              <a:latin typeface="Century Gothic"/>
              <a:cs typeface="2  Mitra" panose="00000400000000000000" pitchFamily="2" charset="-78"/>
            </a:endParaRPr>
          </a:p>
          <a:p>
            <a:pPr marL="68580" lvl="0" indent="0">
              <a:spcAft>
                <a:spcPts val="0"/>
              </a:spcAft>
              <a:buClr>
                <a:srgbClr val="94C600"/>
              </a:buClr>
              <a:buSzPct val="76000"/>
              <a:buNone/>
            </a:pPr>
            <a:r>
              <a:rPr lang="fa-IR" sz="2800" dirty="0">
                <a:solidFill>
                  <a:srgbClr val="282CC8"/>
                </a:solidFill>
                <a:latin typeface="Century Gothic"/>
                <a:cs typeface="2  Mitra" panose="00000400000000000000" pitchFamily="2" charset="-78"/>
              </a:rPr>
              <a:t>علل سالمندی جمعیت : </a:t>
            </a:r>
          </a:p>
          <a:p>
            <a:pPr marL="68580" lvl="0" indent="0">
              <a:spcAft>
                <a:spcPts val="0"/>
              </a:spcAft>
              <a:buClr>
                <a:srgbClr val="94C600"/>
              </a:buClr>
              <a:buSzPct val="76000"/>
              <a:buNone/>
            </a:pPr>
            <a:r>
              <a:rPr lang="fa-IR" sz="2800" dirty="0">
                <a:solidFill>
                  <a:schemeClr val="tx1"/>
                </a:solidFill>
                <a:latin typeface="Century Gothic"/>
                <a:cs typeface="2  Mitra" panose="00000400000000000000" pitchFamily="2" charset="-78"/>
              </a:rPr>
              <a:t>1 - کاهش نرخ باروری</a:t>
            </a:r>
          </a:p>
          <a:p>
            <a:pPr marL="68580" lvl="0" indent="0">
              <a:spcAft>
                <a:spcPts val="0"/>
              </a:spcAft>
              <a:buClr>
                <a:srgbClr val="94C600"/>
              </a:buClr>
              <a:buSzPct val="76000"/>
              <a:buNone/>
            </a:pPr>
            <a:r>
              <a:rPr lang="fa-IR" sz="2800" dirty="0">
                <a:solidFill>
                  <a:schemeClr val="tx1"/>
                </a:solidFill>
                <a:latin typeface="Century Gothic"/>
                <a:cs typeface="2  Mitra" panose="00000400000000000000" pitchFamily="2" charset="-78"/>
              </a:rPr>
              <a:t>2 - افزایش امید به زندگی و متوسط طول عمر افراد</a:t>
            </a:r>
          </a:p>
          <a:p>
            <a:pPr marL="68580" lvl="0" indent="0">
              <a:spcAft>
                <a:spcPts val="0"/>
              </a:spcAft>
              <a:buClr>
                <a:srgbClr val="94C600"/>
              </a:buClr>
              <a:buSzPct val="76000"/>
              <a:buNone/>
            </a:pPr>
            <a:r>
              <a:rPr lang="fa-IR" sz="2800" dirty="0">
                <a:solidFill>
                  <a:schemeClr val="tx1"/>
                </a:solidFill>
                <a:latin typeface="Century Gothic"/>
                <a:cs typeface="2  Mitra" panose="00000400000000000000" pitchFamily="2" charset="-78"/>
              </a:rPr>
              <a:t>پیش بینی می شود تا سال 1430 حدود 30 درصد جمعیت کشور ما را افراد سالمند تشکیل دهد.</a:t>
            </a:r>
          </a:p>
          <a:p>
            <a:endParaRPr lang="fa-IR" dirty="0"/>
          </a:p>
        </p:txBody>
      </p:sp>
    </p:spTree>
    <p:extLst>
      <p:ext uri="{BB962C8B-B14F-4D97-AF65-F5344CB8AC3E}">
        <p14:creationId xmlns:p14="http://schemas.microsoft.com/office/powerpoint/2010/main" val="23059396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6940" y="762000"/>
            <a:ext cx="6841260" cy="1143000"/>
          </a:xfrm>
        </p:spPr>
        <p:txBody>
          <a:bodyPr/>
          <a:lstStyle/>
          <a:p>
            <a:pPr marL="0" indent="0">
              <a:buNone/>
            </a:pPr>
            <a:r>
              <a:rPr lang="fa-IR" dirty="0" smtClean="0">
                <a:solidFill>
                  <a:schemeClr val="accent1"/>
                </a:solidFill>
                <a:cs typeface="2  Mitra" panose="00000400000000000000" pitchFamily="2" charset="-78"/>
              </a:rPr>
              <a:t>تبعات سالمندی</a:t>
            </a:r>
            <a:endParaRPr lang="fa-IR" dirty="0">
              <a:solidFill>
                <a:schemeClr val="accent1"/>
              </a:solidFill>
              <a:cs typeface="2  Mitra" panose="00000400000000000000" pitchFamily="2" charset="-78"/>
            </a:endParaRPr>
          </a:p>
        </p:txBody>
      </p:sp>
      <p:sp>
        <p:nvSpPr>
          <p:cNvPr id="3" name="Content Placeholder 2"/>
          <p:cNvSpPr>
            <a:spLocks noGrp="1"/>
          </p:cNvSpPr>
          <p:nvPr>
            <p:ph sz="quarter" idx="13"/>
          </p:nvPr>
        </p:nvSpPr>
        <p:spPr>
          <a:xfrm>
            <a:off x="533400" y="1905000"/>
            <a:ext cx="8229600" cy="3855720"/>
          </a:xfrm>
        </p:spPr>
        <p:txBody>
          <a:bodyPr>
            <a:normAutofit/>
          </a:bodyPr>
          <a:lstStyle/>
          <a:p>
            <a:pPr>
              <a:buFont typeface="Wingdings" panose="05000000000000000000" pitchFamily="2" charset="2"/>
              <a:buChar char="v"/>
            </a:pPr>
            <a:r>
              <a:rPr lang="fa-IR" sz="2800" dirty="0" smtClean="0">
                <a:solidFill>
                  <a:schemeClr val="tx1"/>
                </a:solidFill>
                <a:latin typeface="Century Gothic"/>
                <a:cs typeface="2  Mitra" panose="00000400000000000000" pitchFamily="2" charset="-78"/>
              </a:rPr>
              <a:t>تبعات ناشی از سالمندی (بهداشت و درمان)</a:t>
            </a:r>
          </a:p>
          <a:p>
            <a:pPr>
              <a:buFont typeface="Wingdings" panose="05000000000000000000" pitchFamily="2" charset="2"/>
              <a:buChar char="v"/>
            </a:pPr>
            <a:r>
              <a:rPr lang="fa-IR" sz="2800" dirty="0" smtClean="0">
                <a:solidFill>
                  <a:schemeClr val="tx1"/>
                </a:solidFill>
                <a:cs typeface="2  Mitra" panose="00000400000000000000" pitchFamily="2" charset="-78"/>
              </a:rPr>
              <a:t>تبعات </a:t>
            </a:r>
            <a:r>
              <a:rPr lang="fa-IR" sz="2800" dirty="0">
                <a:solidFill>
                  <a:schemeClr val="tx1"/>
                </a:solidFill>
                <a:cs typeface="2  Mitra" panose="00000400000000000000" pitchFamily="2" charset="-78"/>
              </a:rPr>
              <a:t>ناشی از سالمندی(اجتماعی</a:t>
            </a:r>
            <a:r>
              <a:rPr lang="fa-IR" sz="2800" dirty="0" smtClean="0">
                <a:solidFill>
                  <a:schemeClr val="tx1"/>
                </a:solidFill>
                <a:cs typeface="2  Mitra" panose="00000400000000000000" pitchFamily="2" charset="-78"/>
              </a:rPr>
              <a:t>)</a:t>
            </a:r>
          </a:p>
          <a:p>
            <a:pPr>
              <a:buFont typeface="Wingdings" panose="05000000000000000000" pitchFamily="2" charset="2"/>
              <a:buChar char="v"/>
            </a:pPr>
            <a:r>
              <a:rPr lang="fa-IR" sz="2800" dirty="0">
                <a:solidFill>
                  <a:schemeClr val="tx1"/>
                </a:solidFill>
                <a:cs typeface="2  Mitra" panose="00000400000000000000" pitchFamily="2" charset="-78"/>
              </a:rPr>
              <a:t>تبعات ناشی از </a:t>
            </a:r>
            <a:r>
              <a:rPr lang="fa-IR" sz="2800" dirty="0" smtClean="0">
                <a:solidFill>
                  <a:schemeClr val="tx1"/>
                </a:solidFill>
                <a:cs typeface="2  Mitra" panose="00000400000000000000" pitchFamily="2" charset="-78"/>
              </a:rPr>
              <a:t>سالمندی(کشاورزی)</a:t>
            </a:r>
          </a:p>
          <a:p>
            <a:pPr>
              <a:buFont typeface="Wingdings" panose="05000000000000000000" pitchFamily="2" charset="2"/>
              <a:buChar char="v"/>
            </a:pPr>
            <a:r>
              <a:rPr lang="fa-IR" sz="2800" dirty="0">
                <a:solidFill>
                  <a:schemeClr val="tx1"/>
                </a:solidFill>
                <a:latin typeface="Century Gothic"/>
                <a:cs typeface="2  Mitra" panose="00000400000000000000" pitchFamily="2" charset="-78"/>
              </a:rPr>
              <a:t>تبعات ناشی از سالمندی( تامین اجتماعی و بیمه بازنشستگی</a:t>
            </a:r>
            <a:r>
              <a:rPr lang="fa-IR" sz="2800" dirty="0" smtClean="0">
                <a:solidFill>
                  <a:schemeClr val="tx1"/>
                </a:solidFill>
                <a:latin typeface="Century Gothic"/>
                <a:cs typeface="2  Mitra" panose="00000400000000000000" pitchFamily="2" charset="-78"/>
              </a:rPr>
              <a:t>)</a:t>
            </a:r>
          </a:p>
          <a:p>
            <a:pPr>
              <a:buFont typeface="Wingdings" panose="05000000000000000000" pitchFamily="2" charset="2"/>
              <a:buChar char="v"/>
            </a:pPr>
            <a:r>
              <a:rPr lang="fa-IR" sz="2800" dirty="0">
                <a:solidFill>
                  <a:schemeClr val="tx1"/>
                </a:solidFill>
                <a:latin typeface="Century Gothic"/>
                <a:cs typeface="2  Mitra" panose="00000400000000000000" pitchFamily="2" charset="-78"/>
              </a:rPr>
              <a:t>تبعات ناشی از سالمندی( اقتصاد</a:t>
            </a:r>
            <a:r>
              <a:rPr lang="fa-IR" sz="2800" dirty="0" smtClean="0">
                <a:solidFill>
                  <a:schemeClr val="tx1"/>
                </a:solidFill>
                <a:latin typeface="Century Gothic"/>
                <a:cs typeface="2  Mitra" panose="00000400000000000000" pitchFamily="2" charset="-78"/>
              </a:rPr>
              <a:t>)</a:t>
            </a:r>
          </a:p>
          <a:p>
            <a:pPr>
              <a:buFont typeface="Wingdings" panose="05000000000000000000" pitchFamily="2" charset="2"/>
              <a:buChar char="v"/>
            </a:pPr>
            <a:r>
              <a:rPr lang="fa-IR" sz="2800" dirty="0">
                <a:solidFill>
                  <a:schemeClr val="tx1"/>
                </a:solidFill>
                <a:latin typeface="Century Gothic"/>
                <a:cs typeface="2  Mitra" panose="00000400000000000000" pitchFamily="2" charset="-78"/>
              </a:rPr>
              <a:t>تبعات ناشی از سالمندی (امنیت</a:t>
            </a:r>
            <a:r>
              <a:rPr lang="fa-IR" sz="2800" dirty="0" smtClean="0">
                <a:solidFill>
                  <a:schemeClr val="tx1"/>
                </a:solidFill>
                <a:latin typeface="Century Gothic"/>
                <a:cs typeface="2  Mitra" panose="00000400000000000000" pitchFamily="2" charset="-78"/>
              </a:rPr>
              <a:t>)</a:t>
            </a:r>
          </a:p>
          <a:p>
            <a:endParaRPr lang="fa-IR" dirty="0"/>
          </a:p>
        </p:txBody>
      </p:sp>
    </p:spTree>
    <p:extLst>
      <p:ext uri="{BB962C8B-B14F-4D97-AF65-F5344CB8AC3E}">
        <p14:creationId xmlns:p14="http://schemas.microsoft.com/office/powerpoint/2010/main" val="35583965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696200" cy="685800"/>
          </a:xfrm>
        </p:spPr>
        <p:txBody>
          <a:bodyPr/>
          <a:lstStyle/>
          <a:p>
            <a:pPr marL="0" indent="0" algn="ctr">
              <a:buNone/>
            </a:pPr>
            <a:r>
              <a:rPr lang="fa-IR" sz="3600" dirty="0">
                <a:solidFill>
                  <a:schemeClr val="accent1"/>
                </a:solidFill>
                <a:effectLst/>
                <a:cs typeface="2  Mitra" panose="00000400000000000000" pitchFamily="2" charset="-78"/>
              </a:rPr>
              <a:t>ناباروری</a:t>
            </a:r>
            <a:r>
              <a:rPr lang="en-US" dirty="0">
                <a:solidFill>
                  <a:schemeClr val="accent1"/>
                </a:solidFill>
                <a:effectLst/>
              </a:rPr>
              <a:t/>
            </a:r>
            <a:br>
              <a:rPr lang="en-US" dirty="0">
                <a:solidFill>
                  <a:schemeClr val="accent1"/>
                </a:solidFill>
                <a:effectLst/>
              </a:rPr>
            </a:br>
            <a:endParaRPr lang="fa-IR" dirty="0">
              <a:solidFill>
                <a:schemeClr val="accent1"/>
              </a:solidFill>
            </a:endParaRPr>
          </a:p>
        </p:txBody>
      </p:sp>
      <p:sp>
        <p:nvSpPr>
          <p:cNvPr id="3" name="Content Placeholder 2"/>
          <p:cNvSpPr>
            <a:spLocks noGrp="1"/>
          </p:cNvSpPr>
          <p:nvPr>
            <p:ph sz="quarter" idx="13"/>
          </p:nvPr>
        </p:nvSpPr>
        <p:spPr>
          <a:xfrm>
            <a:off x="228600" y="1219200"/>
            <a:ext cx="8686800" cy="5410200"/>
          </a:xfrm>
        </p:spPr>
        <p:txBody>
          <a:bodyPr>
            <a:normAutofit/>
          </a:bodyPr>
          <a:lstStyle/>
          <a:p>
            <a:pPr>
              <a:lnSpc>
                <a:spcPct val="150000"/>
              </a:lnSpc>
              <a:buClr>
                <a:srgbClr val="92D050"/>
              </a:buClr>
              <a:buFont typeface="Wingdings" panose="05000000000000000000" pitchFamily="2" charset="2"/>
              <a:buChar char="v"/>
            </a:pPr>
            <a:r>
              <a:rPr lang="fa-IR" sz="2800" dirty="0">
                <a:solidFill>
                  <a:schemeClr val="tx1"/>
                </a:solidFill>
                <a:cs typeface="2  Mitra" panose="00000400000000000000" pitchFamily="2" charset="-78"/>
              </a:rPr>
              <a:t>باروري يا توانايي داشتن فرزند و موفقيت در فرزندآوری، یکی از مهمترین اتفاقات زندگی مشترک برای همه زوجین است </a:t>
            </a:r>
          </a:p>
          <a:p>
            <a:pPr>
              <a:lnSpc>
                <a:spcPct val="150000"/>
              </a:lnSpc>
              <a:buClr>
                <a:srgbClr val="92D050"/>
              </a:buClr>
              <a:buFont typeface="Wingdings" panose="05000000000000000000" pitchFamily="2" charset="2"/>
              <a:buChar char="v"/>
            </a:pPr>
            <a:r>
              <a:rPr lang="ar-SA" sz="2800" dirty="0" smtClean="0">
                <a:solidFill>
                  <a:schemeClr val="tx1"/>
                </a:solidFill>
                <a:cs typeface="2  Mitra" panose="00000400000000000000" pitchFamily="2" charset="-78"/>
              </a:rPr>
              <a:t>احتمال </a:t>
            </a:r>
            <a:r>
              <a:rPr lang="ar-SA" sz="2800" dirty="0">
                <a:solidFill>
                  <a:schemeClr val="tx1"/>
                </a:solidFill>
                <a:cs typeface="2  Mitra" panose="00000400000000000000" pitchFamily="2" charset="-78"/>
              </a:rPr>
              <a:t>ناباروری زمانی قوت می گیرد که زوجین به مدت یک سال یا بیشتر مقاربت داشته باشند و از هیچ روش پیشگیری از بارداری استفاده نکنند، ولی باردار </a:t>
            </a:r>
            <a:r>
              <a:rPr lang="ar-SA" sz="2800" dirty="0" smtClean="0">
                <a:solidFill>
                  <a:schemeClr val="tx1"/>
                </a:solidFill>
                <a:cs typeface="2  Mitra" panose="00000400000000000000" pitchFamily="2" charset="-78"/>
              </a:rPr>
              <a:t>نشوند</a:t>
            </a:r>
            <a:endParaRPr lang="fa-IR" sz="2800" dirty="0">
              <a:solidFill>
                <a:schemeClr val="tx1"/>
              </a:solidFill>
              <a:cs typeface="2  Mitra" panose="00000400000000000000" pitchFamily="2" charset="-78"/>
            </a:endParaRPr>
          </a:p>
          <a:p>
            <a:pPr marL="45720" indent="0">
              <a:buNone/>
            </a:pPr>
            <a:endParaRPr lang="fa-IR" dirty="0"/>
          </a:p>
        </p:txBody>
      </p:sp>
    </p:spTree>
    <p:extLst>
      <p:ext uri="{BB962C8B-B14F-4D97-AF65-F5344CB8AC3E}">
        <p14:creationId xmlns:p14="http://schemas.microsoft.com/office/powerpoint/2010/main" val="32115507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09600"/>
            <a:ext cx="6512511" cy="580832"/>
          </a:xfrm>
        </p:spPr>
        <p:txBody>
          <a:bodyPr/>
          <a:lstStyle/>
          <a:p>
            <a:pPr marL="0" indent="0" algn="ctr">
              <a:buNone/>
            </a:pPr>
            <a:r>
              <a:rPr lang="fa-IR" sz="3600" dirty="0" smtClean="0">
                <a:solidFill>
                  <a:schemeClr val="accent1"/>
                </a:solidFill>
                <a:effectLst/>
                <a:cs typeface="2  Mitra" panose="00000400000000000000" pitchFamily="2" charset="-78"/>
              </a:rPr>
              <a:t>شیوع ناباروری</a:t>
            </a:r>
            <a:r>
              <a:rPr lang="en-US" dirty="0">
                <a:effectLst/>
              </a:rPr>
              <a:t/>
            </a:r>
            <a:br>
              <a:rPr lang="en-US" dirty="0">
                <a:effectLst/>
              </a:rPr>
            </a:br>
            <a:endParaRPr lang="fa-IR" dirty="0"/>
          </a:p>
        </p:txBody>
      </p:sp>
      <p:sp>
        <p:nvSpPr>
          <p:cNvPr id="3" name="Content Placeholder 2"/>
          <p:cNvSpPr>
            <a:spLocks noGrp="1"/>
          </p:cNvSpPr>
          <p:nvPr>
            <p:ph sz="quarter" idx="13"/>
          </p:nvPr>
        </p:nvSpPr>
        <p:spPr>
          <a:xfrm>
            <a:off x="381000" y="1371600"/>
            <a:ext cx="8305800" cy="5181600"/>
          </a:xfrm>
        </p:spPr>
        <p:txBody>
          <a:bodyPr>
            <a:normAutofit/>
          </a:bodyPr>
          <a:lstStyle/>
          <a:p>
            <a:pPr marL="45720" indent="0">
              <a:buClr>
                <a:srgbClr val="92D050"/>
              </a:buClr>
              <a:buNone/>
            </a:pPr>
            <a:r>
              <a:rPr lang="fa-IR" sz="2800" b="1" dirty="0" smtClean="0">
                <a:solidFill>
                  <a:schemeClr val="accent1"/>
                </a:solidFill>
                <a:cs typeface="2  Mitra" panose="00000400000000000000" pitchFamily="2" charset="-78"/>
              </a:rPr>
              <a:t>شیوع ناباروری :</a:t>
            </a:r>
          </a:p>
          <a:p>
            <a:pPr>
              <a:buClr>
                <a:srgbClr val="92D050"/>
              </a:buClr>
              <a:buFont typeface="Wingdings" panose="05000000000000000000" pitchFamily="2" charset="2"/>
              <a:buChar char="v"/>
            </a:pPr>
            <a:r>
              <a:rPr lang="ar-SA" sz="2800" dirty="0" smtClean="0">
                <a:solidFill>
                  <a:schemeClr val="tx1"/>
                </a:solidFill>
                <a:cs typeface="2  Mitra" panose="00000400000000000000" pitchFamily="2" charset="-78"/>
              </a:rPr>
              <a:t>ناباروری </a:t>
            </a:r>
            <a:r>
              <a:rPr lang="ar-SA" sz="2800" dirty="0">
                <a:solidFill>
                  <a:schemeClr val="tx1"/>
                </a:solidFill>
                <a:cs typeface="2  Mitra" panose="00000400000000000000" pitchFamily="2" charset="-78"/>
              </a:rPr>
              <a:t>یک مشکل نسبتاً شایع جهانی است و معمولا در 10 تا 15 درصد زوجین مشاهده می شود. </a:t>
            </a:r>
            <a:endParaRPr lang="en-US" sz="2800" dirty="0" smtClean="0">
              <a:solidFill>
                <a:schemeClr val="tx1"/>
              </a:solidFill>
              <a:cs typeface="2  Mitra" panose="00000400000000000000" pitchFamily="2" charset="-78"/>
            </a:endParaRPr>
          </a:p>
          <a:p>
            <a:pPr>
              <a:buClr>
                <a:srgbClr val="92D050"/>
              </a:buClr>
              <a:buFont typeface="Wingdings" panose="05000000000000000000" pitchFamily="2" charset="2"/>
              <a:buChar char="v"/>
            </a:pPr>
            <a:r>
              <a:rPr lang="ar-SA" sz="2800" dirty="0" smtClean="0">
                <a:solidFill>
                  <a:schemeClr val="tx1"/>
                </a:solidFill>
                <a:cs typeface="2  Mitra" panose="00000400000000000000" pitchFamily="2" charset="-78"/>
              </a:rPr>
              <a:t>در </a:t>
            </a:r>
            <a:r>
              <a:rPr lang="ar-SA" sz="2800" dirty="0">
                <a:solidFill>
                  <a:schemeClr val="tx1"/>
                </a:solidFill>
                <a:cs typeface="2  Mitra" panose="00000400000000000000" pitchFamily="2" charset="-78"/>
              </a:rPr>
              <a:t>کشور ما شیوع عمری ناباروری در زوج ها </a:t>
            </a:r>
            <a:r>
              <a:rPr lang="fa-IR" sz="2800" dirty="0" smtClean="0">
                <a:solidFill>
                  <a:schemeClr val="tx1"/>
                </a:solidFill>
                <a:cs typeface="2  Mitra" panose="00000400000000000000" pitchFamily="2" charset="-78"/>
              </a:rPr>
              <a:t>20/3</a:t>
            </a:r>
            <a:r>
              <a:rPr lang="ar-SA" sz="2800" dirty="0" smtClean="0">
                <a:solidFill>
                  <a:schemeClr val="tx1"/>
                </a:solidFill>
                <a:cs typeface="2  Mitra" panose="00000400000000000000" pitchFamily="2" charset="-78"/>
              </a:rPr>
              <a:t> </a:t>
            </a:r>
            <a:r>
              <a:rPr lang="ar-SA" sz="2800" dirty="0">
                <a:solidFill>
                  <a:schemeClr val="tx1"/>
                </a:solidFill>
                <a:cs typeface="2  Mitra" panose="00000400000000000000" pitchFamily="2" charset="-78"/>
              </a:rPr>
              <a:t>درصد می باشد </a:t>
            </a:r>
            <a:r>
              <a:rPr lang="en-US" sz="2800" dirty="0" smtClean="0">
                <a:solidFill>
                  <a:schemeClr val="tx1"/>
                </a:solidFill>
                <a:cs typeface="2  Mitra" panose="00000400000000000000" pitchFamily="2" charset="-78"/>
              </a:rPr>
              <a:t>.</a:t>
            </a:r>
            <a:endParaRPr lang="fa-IR" sz="2800" dirty="0" smtClean="0">
              <a:solidFill>
                <a:schemeClr val="tx1"/>
              </a:solidFill>
              <a:cs typeface="2  Mitra" panose="00000400000000000000" pitchFamily="2" charset="-78"/>
            </a:endParaRPr>
          </a:p>
          <a:p>
            <a:pPr marL="45720" indent="0">
              <a:buClr>
                <a:srgbClr val="92D050"/>
              </a:buClr>
              <a:buNone/>
            </a:pPr>
            <a:r>
              <a:rPr lang="fa-IR" sz="2800" b="1" dirty="0" smtClean="0">
                <a:solidFill>
                  <a:schemeClr val="accent1"/>
                </a:solidFill>
                <a:cs typeface="2  Mitra" panose="00000400000000000000" pitchFamily="2" charset="-78"/>
              </a:rPr>
              <a:t>علل ناباروری :</a:t>
            </a:r>
          </a:p>
          <a:p>
            <a:pPr>
              <a:lnSpc>
                <a:spcPct val="160000"/>
              </a:lnSpc>
              <a:buClr>
                <a:srgbClr val="92D050"/>
              </a:buClr>
              <a:buFont typeface="Wingdings" panose="05000000000000000000" pitchFamily="2" charset="2"/>
              <a:buChar char="v"/>
            </a:pPr>
            <a:r>
              <a:rPr lang="fa-IR" sz="2800" dirty="0" smtClean="0">
                <a:solidFill>
                  <a:schemeClr val="tx1"/>
                </a:solidFill>
                <a:cs typeface="2  Mitra" panose="00000400000000000000" pitchFamily="2" charset="-78"/>
              </a:rPr>
              <a:t>اندومتریوز</a:t>
            </a:r>
            <a:r>
              <a:rPr lang="fa-IR" sz="2800" dirty="0">
                <a:solidFill>
                  <a:schemeClr val="tx1"/>
                </a:solidFill>
                <a:cs typeface="2  Mitra" panose="00000400000000000000" pitchFamily="2" charset="-78"/>
              </a:rPr>
              <a:t>، سندرم تخمدان پلی کیستیک، فیبروم رحم، پولیپ های اندومتریال و یائسگی زودرس در زنان </a:t>
            </a:r>
            <a:endParaRPr lang="fa-IR" sz="2800" dirty="0" smtClean="0">
              <a:solidFill>
                <a:schemeClr val="tx1"/>
              </a:solidFill>
              <a:cs typeface="2  Mitra" panose="00000400000000000000" pitchFamily="2" charset="-78"/>
            </a:endParaRPr>
          </a:p>
          <a:p>
            <a:pPr>
              <a:lnSpc>
                <a:spcPct val="160000"/>
              </a:lnSpc>
              <a:buClr>
                <a:srgbClr val="92D050"/>
              </a:buClr>
              <a:buFont typeface="Wingdings" panose="05000000000000000000" pitchFamily="2" charset="2"/>
              <a:buChar char="v"/>
            </a:pPr>
            <a:r>
              <a:rPr lang="fa-IR" sz="2800" dirty="0" smtClean="0">
                <a:solidFill>
                  <a:schemeClr val="tx1"/>
                </a:solidFill>
                <a:cs typeface="2  Mitra" panose="00000400000000000000" pitchFamily="2" charset="-78"/>
              </a:rPr>
              <a:t>واریکوسل</a:t>
            </a:r>
            <a:r>
              <a:rPr lang="fa-IR" sz="2800" dirty="0">
                <a:solidFill>
                  <a:schemeClr val="tx1"/>
                </a:solidFill>
                <a:cs typeface="2  Mitra" panose="00000400000000000000" pitchFamily="2" charset="-78"/>
              </a:rPr>
              <a:t>، بیضه نزول نیافته به عنوان عوامل خطر ناباروری در مردان </a:t>
            </a:r>
            <a:endParaRPr lang="fa-IR" sz="2800" dirty="0" smtClean="0">
              <a:solidFill>
                <a:schemeClr val="tx1"/>
              </a:solidFill>
              <a:cs typeface="2  Mitra" panose="00000400000000000000" pitchFamily="2" charset="-78"/>
            </a:endParaRPr>
          </a:p>
          <a:p>
            <a:pPr marL="45720" indent="0">
              <a:lnSpc>
                <a:spcPct val="160000"/>
              </a:lnSpc>
              <a:buClr>
                <a:srgbClr val="92D050"/>
              </a:buClr>
              <a:buNone/>
            </a:pPr>
            <a:endParaRPr lang="fa-IR" sz="2800" b="1" dirty="0" smtClean="0">
              <a:solidFill>
                <a:schemeClr val="accent1"/>
              </a:solidFill>
              <a:cs typeface="2  Mitra" panose="00000400000000000000" pitchFamily="2" charset="-78"/>
            </a:endParaRPr>
          </a:p>
          <a:p>
            <a:pPr>
              <a:buClr>
                <a:srgbClr val="92D050"/>
              </a:buClr>
              <a:buFont typeface="Wingdings" panose="05000000000000000000" pitchFamily="2" charset="2"/>
              <a:buChar char="v"/>
            </a:pPr>
            <a:endParaRPr lang="fa-IR" sz="2800" dirty="0" smtClean="0">
              <a:cs typeface="2  Mitra" panose="00000400000000000000" pitchFamily="2" charset="-78"/>
            </a:endParaRPr>
          </a:p>
          <a:p>
            <a:pPr>
              <a:buClr>
                <a:srgbClr val="92D050"/>
              </a:buClr>
              <a:buFont typeface="Wingdings" panose="05000000000000000000" pitchFamily="2" charset="2"/>
              <a:buChar char="v"/>
            </a:pPr>
            <a:endParaRPr lang="fa-IR" sz="2800" dirty="0">
              <a:cs typeface="2  Mitra" panose="00000400000000000000" pitchFamily="2" charset="-78"/>
            </a:endParaRPr>
          </a:p>
        </p:txBody>
      </p:sp>
    </p:spTree>
    <p:extLst>
      <p:ext uri="{BB962C8B-B14F-4D97-AF65-F5344CB8AC3E}">
        <p14:creationId xmlns:p14="http://schemas.microsoft.com/office/powerpoint/2010/main" val="19932032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6508" y="762000"/>
            <a:ext cx="6512511" cy="609600"/>
          </a:xfrm>
        </p:spPr>
        <p:txBody>
          <a:bodyPr/>
          <a:lstStyle/>
          <a:p>
            <a:pPr marL="45720" indent="0">
              <a:buNone/>
            </a:pPr>
            <a:r>
              <a:rPr lang="fa-IR" sz="3600" dirty="0">
                <a:solidFill>
                  <a:schemeClr val="accent1"/>
                </a:solidFill>
                <a:cs typeface="2  Mitra" panose="00000400000000000000" pitchFamily="2" charset="-78"/>
              </a:rPr>
              <a:t>علل ناباروری :</a:t>
            </a:r>
          </a:p>
        </p:txBody>
      </p:sp>
      <p:sp>
        <p:nvSpPr>
          <p:cNvPr id="3" name="Content Placeholder 2"/>
          <p:cNvSpPr>
            <a:spLocks noGrp="1"/>
          </p:cNvSpPr>
          <p:nvPr>
            <p:ph sz="quarter" idx="13"/>
          </p:nvPr>
        </p:nvSpPr>
        <p:spPr>
          <a:xfrm>
            <a:off x="4876800" y="1828800"/>
            <a:ext cx="3429000" cy="3624935"/>
          </a:xfrm>
        </p:spPr>
        <p:txBody>
          <a:bodyPr>
            <a:normAutofit fontScale="92500" lnSpcReduction="10000"/>
          </a:bodyPr>
          <a:lstStyle/>
          <a:p>
            <a:pPr>
              <a:buClr>
                <a:srgbClr val="92D050"/>
              </a:buClr>
              <a:buFont typeface="Wingdings" panose="05000000000000000000" pitchFamily="2" charset="2"/>
              <a:buChar char="v"/>
            </a:pPr>
            <a:endParaRPr lang="fa-IR" sz="3000" dirty="0" smtClean="0">
              <a:latin typeface="Times New Roman"/>
              <a:ea typeface="Times New Roman"/>
              <a:cs typeface="2  Mitra" panose="00000400000000000000" pitchFamily="2" charset="-78"/>
            </a:endParaRPr>
          </a:p>
          <a:p>
            <a:pPr>
              <a:buClr>
                <a:srgbClr val="92D050"/>
              </a:buClr>
              <a:buFont typeface="Wingdings" panose="05000000000000000000" pitchFamily="2" charset="2"/>
              <a:buChar char="§"/>
            </a:pPr>
            <a:r>
              <a:rPr lang="fa-IR" sz="3000" dirty="0" smtClean="0">
                <a:solidFill>
                  <a:schemeClr val="tx1"/>
                </a:solidFill>
                <a:latin typeface="Times New Roman"/>
                <a:ea typeface="Times New Roman"/>
                <a:cs typeface="2  Mitra" panose="00000400000000000000" pitchFamily="2" charset="-78"/>
              </a:rPr>
              <a:t>سن                                          </a:t>
            </a:r>
          </a:p>
          <a:p>
            <a:pPr>
              <a:buClr>
                <a:srgbClr val="92D050"/>
              </a:buClr>
              <a:buFont typeface="Wingdings" panose="05000000000000000000" pitchFamily="2" charset="2"/>
              <a:buChar char="§"/>
            </a:pPr>
            <a:r>
              <a:rPr lang="fa-IR" sz="3000" dirty="0" smtClean="0">
                <a:solidFill>
                  <a:schemeClr val="tx1"/>
                </a:solidFill>
                <a:cs typeface="2  Mitra" panose="00000400000000000000" pitchFamily="2" charset="-78"/>
              </a:rPr>
              <a:t>وزن</a:t>
            </a:r>
          </a:p>
          <a:p>
            <a:pPr>
              <a:buClr>
                <a:srgbClr val="92D050"/>
              </a:buClr>
              <a:buFont typeface="Wingdings" panose="05000000000000000000" pitchFamily="2" charset="2"/>
              <a:buChar char="§"/>
            </a:pPr>
            <a:r>
              <a:rPr lang="fa-IR" sz="3000" dirty="0" smtClean="0">
                <a:solidFill>
                  <a:schemeClr val="tx1"/>
                </a:solidFill>
                <a:cs typeface="2  Mitra" panose="00000400000000000000" pitchFamily="2" charset="-78"/>
              </a:rPr>
              <a:t>تغذیه</a:t>
            </a:r>
          </a:p>
          <a:p>
            <a:pPr>
              <a:buClr>
                <a:srgbClr val="92D050"/>
              </a:buClr>
              <a:buFont typeface="Wingdings" panose="05000000000000000000" pitchFamily="2" charset="2"/>
              <a:buChar char="§"/>
            </a:pPr>
            <a:r>
              <a:rPr lang="fa-IR" sz="3000" dirty="0" smtClean="0">
                <a:solidFill>
                  <a:schemeClr val="tx1"/>
                </a:solidFill>
                <a:cs typeface="2  Mitra" panose="00000400000000000000" pitchFamily="2" charset="-78"/>
              </a:rPr>
              <a:t>فعالیت فیزیکی</a:t>
            </a:r>
          </a:p>
          <a:p>
            <a:pPr>
              <a:buClr>
                <a:srgbClr val="92D050"/>
              </a:buClr>
              <a:buFont typeface="Wingdings" panose="05000000000000000000" pitchFamily="2" charset="2"/>
              <a:buChar char="§"/>
            </a:pPr>
            <a:r>
              <a:rPr lang="fa-IR" sz="3000" dirty="0" smtClean="0">
                <a:solidFill>
                  <a:schemeClr val="tx1"/>
                </a:solidFill>
                <a:cs typeface="2  Mitra" panose="00000400000000000000" pitchFamily="2" charset="-78"/>
              </a:rPr>
              <a:t>سیگار</a:t>
            </a:r>
          </a:p>
          <a:p>
            <a:pPr>
              <a:buClr>
                <a:srgbClr val="92D050"/>
              </a:buClr>
              <a:buFont typeface="Wingdings" panose="05000000000000000000" pitchFamily="2" charset="2"/>
              <a:buChar char="§"/>
            </a:pPr>
            <a:r>
              <a:rPr lang="fa-IR" sz="3000" dirty="0">
                <a:solidFill>
                  <a:schemeClr val="tx1"/>
                </a:solidFill>
                <a:cs typeface="2  Mitra" panose="00000400000000000000" pitchFamily="2" charset="-78"/>
              </a:rPr>
              <a:t>الکل</a:t>
            </a:r>
          </a:p>
          <a:p>
            <a:pPr>
              <a:buClr>
                <a:srgbClr val="92D050"/>
              </a:buClr>
              <a:buFont typeface="Wingdings" panose="05000000000000000000" pitchFamily="2" charset="2"/>
              <a:buChar char="§"/>
            </a:pPr>
            <a:endParaRPr lang="fa-IR" sz="3000" dirty="0" smtClean="0">
              <a:cs typeface="2  Mitra" panose="00000400000000000000" pitchFamily="2" charset="-78"/>
            </a:endParaRPr>
          </a:p>
          <a:p>
            <a:pPr>
              <a:buClr>
                <a:srgbClr val="92D050"/>
              </a:buClr>
              <a:buFont typeface="Wingdings" panose="05000000000000000000" pitchFamily="2" charset="2"/>
              <a:buChar char="§"/>
            </a:pPr>
            <a:endParaRPr lang="fa-IR" sz="3000" dirty="0" smtClean="0">
              <a:cs typeface="2  Mitra" panose="00000400000000000000" pitchFamily="2" charset="-78"/>
            </a:endParaRPr>
          </a:p>
          <a:p>
            <a:pPr>
              <a:buClr>
                <a:srgbClr val="92D050"/>
              </a:buClr>
              <a:buFont typeface="Wingdings" panose="05000000000000000000" pitchFamily="2" charset="2"/>
              <a:buChar char="§"/>
            </a:pPr>
            <a:endParaRPr lang="fa-IR" sz="3000" dirty="0" smtClean="0">
              <a:cs typeface="2  Mitra" panose="00000400000000000000" pitchFamily="2" charset="-78"/>
            </a:endParaRPr>
          </a:p>
          <a:p>
            <a:endParaRPr lang="fa-IR" dirty="0"/>
          </a:p>
        </p:txBody>
      </p:sp>
      <p:sp>
        <p:nvSpPr>
          <p:cNvPr id="4" name="Content Placeholder 2"/>
          <p:cNvSpPr txBox="1">
            <a:spLocks/>
          </p:cNvSpPr>
          <p:nvPr/>
        </p:nvSpPr>
        <p:spPr>
          <a:xfrm>
            <a:off x="1683764" y="1752600"/>
            <a:ext cx="3429000" cy="3701135"/>
          </a:xfrm>
          <a:prstGeom prst="rect">
            <a:avLst/>
          </a:prstGeom>
        </p:spPr>
        <p:txBody>
          <a:bodyPr vert="horz" lIns="91440" tIns="45720" rIns="91440" bIns="45720" rtlCol="0">
            <a:normAutofit fontScale="92500" lnSpcReduction="10000"/>
          </a:bodyPr>
          <a:lst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buClr>
                <a:srgbClr val="92D050"/>
              </a:buClr>
              <a:buFont typeface="Wingdings" panose="05000000000000000000" pitchFamily="2" charset="2"/>
              <a:buChar char="v"/>
            </a:pPr>
            <a:endParaRPr lang="fa-IR" sz="3000" dirty="0" smtClean="0">
              <a:latin typeface="Times New Roman"/>
              <a:ea typeface="Times New Roman"/>
              <a:cs typeface="2  Mitra" panose="00000400000000000000" pitchFamily="2" charset="-78"/>
            </a:endParaRPr>
          </a:p>
          <a:p>
            <a:pPr>
              <a:buClr>
                <a:srgbClr val="92D050"/>
              </a:buClr>
              <a:buFont typeface="Wingdings" panose="05000000000000000000" pitchFamily="2" charset="2"/>
              <a:buChar char="§"/>
            </a:pPr>
            <a:r>
              <a:rPr lang="fa-IR" sz="3000" dirty="0" smtClean="0">
                <a:solidFill>
                  <a:schemeClr val="tx1"/>
                </a:solidFill>
                <a:cs typeface="2  Mitra" panose="00000400000000000000" pitchFamily="2" charset="-78"/>
              </a:rPr>
              <a:t>مواد محرک اعتیادآور و مکمل های بدنسازی</a:t>
            </a:r>
          </a:p>
          <a:p>
            <a:pPr>
              <a:buClr>
                <a:srgbClr val="92D050"/>
              </a:buClr>
              <a:buFont typeface="Wingdings" panose="05000000000000000000" pitchFamily="2" charset="2"/>
              <a:buChar char="§"/>
            </a:pPr>
            <a:r>
              <a:rPr lang="fa-IR" sz="3000" dirty="0" smtClean="0">
                <a:solidFill>
                  <a:schemeClr val="tx1"/>
                </a:solidFill>
                <a:cs typeface="2  Mitra" panose="00000400000000000000" pitchFamily="2" charset="-78"/>
              </a:rPr>
              <a:t>مواجهات زیان آور شغلی و محیطی</a:t>
            </a:r>
          </a:p>
          <a:p>
            <a:pPr>
              <a:buClr>
                <a:srgbClr val="92D050"/>
              </a:buClr>
              <a:buFont typeface="Wingdings" panose="05000000000000000000" pitchFamily="2" charset="2"/>
              <a:buChar char="§"/>
            </a:pPr>
            <a:r>
              <a:rPr lang="fa-IR" sz="3000" dirty="0" smtClean="0">
                <a:solidFill>
                  <a:schemeClr val="tx1"/>
                </a:solidFill>
                <a:cs typeface="2  Mitra" panose="00000400000000000000" pitchFamily="2" charset="-78"/>
              </a:rPr>
              <a:t>سفیدکننده های حاوی کلر و دیوکسین</a:t>
            </a:r>
          </a:p>
          <a:p>
            <a:pPr>
              <a:buClr>
                <a:srgbClr val="92D050"/>
              </a:buClr>
              <a:buFont typeface="Wingdings" panose="05000000000000000000" pitchFamily="2" charset="2"/>
              <a:buChar char="§"/>
            </a:pPr>
            <a:r>
              <a:rPr lang="fa-IR" sz="3000" dirty="0" smtClean="0">
                <a:solidFill>
                  <a:schemeClr val="tx1"/>
                </a:solidFill>
                <a:cs typeface="2  Mitra" panose="00000400000000000000" pitchFamily="2" charset="-78"/>
              </a:rPr>
              <a:t>استرس</a:t>
            </a:r>
            <a:endParaRPr lang="en-US" sz="3000" dirty="0" smtClean="0">
              <a:solidFill>
                <a:schemeClr val="tx1"/>
              </a:solidFill>
              <a:cs typeface="2  Mitra" panose="00000400000000000000" pitchFamily="2" charset="-78"/>
            </a:endParaRPr>
          </a:p>
          <a:p>
            <a:endParaRPr lang="fa-IR" dirty="0"/>
          </a:p>
        </p:txBody>
      </p:sp>
    </p:spTree>
    <p:extLst>
      <p:ext uri="{BB962C8B-B14F-4D97-AF65-F5344CB8AC3E}">
        <p14:creationId xmlns:p14="http://schemas.microsoft.com/office/powerpoint/2010/main" val="8732452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3"/>
          </p:nvPr>
        </p:nvSpPr>
        <p:spPr>
          <a:xfrm>
            <a:off x="457200" y="1295400"/>
            <a:ext cx="8686800" cy="5135880"/>
          </a:xfrm>
        </p:spPr>
        <p:txBody>
          <a:bodyPr>
            <a:normAutofit/>
          </a:bodyPr>
          <a:lstStyle/>
          <a:p>
            <a:pPr algn="just" rtl="1">
              <a:lnSpc>
                <a:spcPct val="150000"/>
              </a:lnSpc>
            </a:pPr>
            <a:r>
              <a:rPr lang="fa-IR" sz="2800" dirty="0">
                <a:solidFill>
                  <a:schemeClr val="tx1"/>
                </a:solidFill>
                <a:latin typeface="BNazanin"/>
                <a:cs typeface="B Nazanin" panose="00000400000000000000" pitchFamily="2" charset="-78"/>
              </a:rPr>
              <a:t>در راستای اجرایی سازی سیاست های کلی جمعیت ابلاغ شده از سوی مقام معظم </a:t>
            </a:r>
            <a:r>
              <a:rPr lang="fa-IR" sz="2800" dirty="0" smtClean="0">
                <a:solidFill>
                  <a:schemeClr val="tx1"/>
                </a:solidFill>
                <a:latin typeface="BNazanin"/>
                <a:cs typeface="B Nazanin" panose="00000400000000000000" pitchFamily="2" charset="-78"/>
              </a:rPr>
              <a:t>رهبری </a:t>
            </a:r>
            <a:r>
              <a:rPr lang="fa-IR" sz="2800" dirty="0">
                <a:solidFill>
                  <a:schemeClr val="tx1"/>
                </a:solidFill>
                <a:latin typeface="BNazanin"/>
                <a:cs typeface="B Nazanin" panose="00000400000000000000" pitchFamily="2" charset="-78"/>
              </a:rPr>
              <a:t>در سال </a:t>
            </a:r>
            <a:r>
              <a:rPr lang="fa-IR" sz="2800" dirty="0" smtClean="0">
                <a:solidFill>
                  <a:schemeClr val="tx1"/>
                </a:solidFill>
                <a:latin typeface="BNazanin"/>
                <a:cs typeface="B Nazanin" panose="00000400000000000000" pitchFamily="2" charset="-78"/>
              </a:rPr>
              <a:t>1393</a:t>
            </a:r>
          </a:p>
          <a:p>
            <a:pPr algn="just" rtl="1">
              <a:lnSpc>
                <a:spcPct val="150000"/>
              </a:lnSpc>
            </a:pPr>
            <a:r>
              <a:rPr lang="fa-IR" sz="2800" dirty="0" smtClean="0">
                <a:solidFill>
                  <a:schemeClr val="tx1"/>
                </a:solidFill>
                <a:cs typeface="B Nazanin" panose="00000400000000000000" pitchFamily="2" charset="-78"/>
              </a:rPr>
              <a:t>همچنین بر </a:t>
            </a:r>
            <a:r>
              <a:rPr lang="fa-IR" sz="2800" dirty="0">
                <a:solidFill>
                  <a:schemeClr val="tx1"/>
                </a:solidFill>
                <a:cs typeface="B Nazanin" panose="00000400000000000000" pitchFamily="2" charset="-78"/>
              </a:rPr>
              <a:t>اساس ماده </a:t>
            </a:r>
            <a:r>
              <a:rPr lang="fa-IR" sz="2800" dirty="0" smtClean="0">
                <a:solidFill>
                  <a:schemeClr val="tx1"/>
                </a:solidFill>
                <a:cs typeface="B Nazanin" panose="00000400000000000000" pitchFamily="2" charset="-78"/>
              </a:rPr>
              <a:t>41و 42و43 </a:t>
            </a:r>
            <a:r>
              <a:rPr lang="fa-IR" sz="2800" dirty="0">
                <a:solidFill>
                  <a:schemeClr val="tx1"/>
                </a:solidFill>
                <a:cs typeface="B Nazanin" panose="00000400000000000000" pitchFamily="2" charset="-78"/>
              </a:rPr>
              <a:t>قانون حمایت از خانواده و جوانی </a:t>
            </a:r>
            <a:r>
              <a:rPr lang="fa-IR" sz="2800" dirty="0" smtClean="0">
                <a:solidFill>
                  <a:schemeClr val="tx1"/>
                </a:solidFill>
                <a:cs typeface="B Nazanin" panose="00000400000000000000" pitchFamily="2" charset="-78"/>
              </a:rPr>
              <a:t>جمعیت(سال1400)</a:t>
            </a:r>
          </a:p>
          <a:p>
            <a:pPr marL="0" indent="0" algn="just" rtl="1">
              <a:lnSpc>
                <a:spcPct val="150000"/>
              </a:lnSpc>
              <a:buNone/>
            </a:pPr>
            <a:r>
              <a:rPr lang="fa-IR" sz="2800" dirty="0" smtClean="0">
                <a:solidFill>
                  <a:schemeClr val="tx1"/>
                </a:solidFill>
                <a:cs typeface="B Nazanin" panose="00000400000000000000" pitchFamily="2" charset="-78"/>
              </a:rPr>
              <a:t> وزارت </a:t>
            </a:r>
            <a:r>
              <a:rPr lang="fa-IR" sz="2800" dirty="0">
                <a:solidFill>
                  <a:schemeClr val="tx1"/>
                </a:solidFill>
                <a:cs typeface="B Nazanin" panose="00000400000000000000" pitchFamily="2" charset="-78"/>
              </a:rPr>
              <a:t>بهداشت، درمان و آموزش پزشکی این مسئولیت را دارد که </a:t>
            </a:r>
            <a:r>
              <a:rPr lang="fa-IR" sz="2800" dirty="0" smtClean="0">
                <a:solidFill>
                  <a:schemeClr val="tx1"/>
                </a:solidFill>
                <a:cs typeface="B Nazanin" panose="00000400000000000000" pitchFamily="2" charset="-78"/>
              </a:rPr>
              <a:t> تسهیلات </a:t>
            </a:r>
            <a:r>
              <a:rPr lang="fa-IR" sz="2800" dirty="0">
                <a:solidFill>
                  <a:schemeClr val="tx1"/>
                </a:solidFill>
                <a:cs typeface="B Nazanin" panose="00000400000000000000" pitchFamily="2" charset="-78"/>
              </a:rPr>
              <a:t>لازم به منظور ارایه خدمات </a:t>
            </a:r>
            <a:r>
              <a:rPr lang="fa-IR" sz="2800" dirty="0" smtClean="0">
                <a:solidFill>
                  <a:schemeClr val="tx1"/>
                </a:solidFill>
                <a:cs typeface="B Nazanin" panose="00000400000000000000" pitchFamily="2" charset="-78"/>
              </a:rPr>
              <a:t>پیشگیری و </a:t>
            </a:r>
            <a:r>
              <a:rPr lang="fa-IR" sz="2800" dirty="0">
                <a:solidFill>
                  <a:schemeClr val="tx1"/>
                </a:solidFill>
                <a:cs typeface="B Nazanin" panose="00000400000000000000" pitchFamily="2" charset="-78"/>
              </a:rPr>
              <a:t>تشخیص بهنگام و درمان ناباروری را در قالب نظام شبکه در دسترس همگان قرار دهد.</a:t>
            </a:r>
          </a:p>
        </p:txBody>
      </p:sp>
      <p:sp>
        <p:nvSpPr>
          <p:cNvPr id="5" name="Rectangle 4"/>
          <p:cNvSpPr/>
          <p:nvPr/>
        </p:nvSpPr>
        <p:spPr>
          <a:xfrm>
            <a:off x="1371600" y="710625"/>
            <a:ext cx="7239000" cy="584775"/>
          </a:xfrm>
          <a:prstGeom prst="rect">
            <a:avLst/>
          </a:prstGeom>
        </p:spPr>
        <p:txBody>
          <a:bodyPr wrap="square">
            <a:spAutoFit/>
          </a:bodyPr>
          <a:lstStyle/>
          <a:p>
            <a:r>
              <a:rPr lang="fa-IR" sz="3200" b="1" dirty="0">
                <a:solidFill>
                  <a:schemeClr val="accent1"/>
                </a:solidFill>
                <a:cs typeface="2  Nazanin" panose="00000400000000000000" pitchFamily="2" charset="-78"/>
              </a:rPr>
              <a:t>پیشگیری، تشخیص بهنگام و درمان ناباروری </a:t>
            </a:r>
            <a:endParaRPr lang="fa-IR" sz="3200" dirty="0">
              <a:solidFill>
                <a:schemeClr val="accent1"/>
              </a:solidFill>
            </a:endParaRPr>
          </a:p>
        </p:txBody>
      </p:sp>
    </p:spTree>
    <p:extLst>
      <p:ext uri="{BB962C8B-B14F-4D97-AF65-F5344CB8AC3E}">
        <p14:creationId xmlns:p14="http://schemas.microsoft.com/office/powerpoint/2010/main" val="2045506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762000"/>
            <a:ext cx="6512511" cy="1143000"/>
          </a:xfrm>
        </p:spPr>
        <p:txBody>
          <a:bodyPr/>
          <a:lstStyle/>
          <a:p>
            <a:r>
              <a:rPr lang="fa-IR" dirty="0" smtClean="0"/>
              <a:t>اهداف</a:t>
            </a:r>
            <a:endParaRPr lang="fa-IR" dirty="0"/>
          </a:p>
        </p:txBody>
      </p:sp>
      <p:sp>
        <p:nvSpPr>
          <p:cNvPr id="4" name="Content Placeholder 2"/>
          <p:cNvSpPr>
            <a:spLocks noGrp="1"/>
          </p:cNvSpPr>
          <p:nvPr>
            <p:ph sz="quarter" idx="13"/>
          </p:nvPr>
        </p:nvSpPr>
        <p:spPr>
          <a:xfrm>
            <a:off x="838200" y="2057400"/>
            <a:ext cx="7848600" cy="3474720"/>
          </a:xfrm>
        </p:spPr>
        <p:txBody>
          <a:bodyPr>
            <a:normAutofit fontScale="92500" lnSpcReduction="10000"/>
          </a:bodyPr>
          <a:lstStyle/>
          <a:p>
            <a:pPr algn="r" rtl="1"/>
            <a:r>
              <a:rPr lang="fa-IR" sz="3200" b="1" dirty="0">
                <a:solidFill>
                  <a:srgbClr val="5B9CD6"/>
                </a:solidFill>
                <a:latin typeface="BNazaninBold"/>
              </a:rPr>
              <a:t>هدف کلی</a:t>
            </a:r>
          </a:p>
          <a:p>
            <a:pPr marL="0" indent="0" algn="r" rtl="1">
              <a:buNone/>
            </a:pPr>
            <a:r>
              <a:rPr lang="fa-IR" sz="2800" dirty="0">
                <a:solidFill>
                  <a:srgbClr val="000000"/>
                </a:solidFill>
                <a:latin typeface="BNazanin"/>
                <a:cs typeface="2  Nazanin" panose="00000400000000000000" pitchFamily="2" charset="-78"/>
              </a:rPr>
              <a:t>پیشگیری، بیماریابی فعال، تشخیص بهنگام و درمان ناباروری در قالب نظام ارجاع و سطح بندی </a:t>
            </a:r>
            <a:r>
              <a:rPr lang="fa-IR" sz="2800" dirty="0" smtClean="0">
                <a:solidFill>
                  <a:srgbClr val="000000"/>
                </a:solidFill>
                <a:latin typeface="BNazanin"/>
                <a:cs typeface="2  Nazanin" panose="00000400000000000000" pitchFamily="2" charset="-78"/>
              </a:rPr>
              <a:t>خدمات</a:t>
            </a:r>
          </a:p>
          <a:p>
            <a:pPr marL="0" indent="0" algn="r" rtl="1">
              <a:buNone/>
            </a:pPr>
            <a:endParaRPr lang="fa-IR" dirty="0" smtClean="0">
              <a:solidFill>
                <a:srgbClr val="000000"/>
              </a:solidFill>
              <a:latin typeface="BNazanin"/>
              <a:cs typeface="2  Nazanin" panose="00000400000000000000" pitchFamily="2" charset="-78"/>
            </a:endParaRPr>
          </a:p>
          <a:p>
            <a:pPr algn="r" rtl="1"/>
            <a:r>
              <a:rPr lang="fa-IR" sz="3200" b="1" dirty="0">
                <a:solidFill>
                  <a:srgbClr val="5B9CD6"/>
                </a:solidFill>
                <a:latin typeface="BNazaninBold"/>
              </a:rPr>
              <a:t>هدف کاربردی</a:t>
            </a:r>
          </a:p>
          <a:p>
            <a:pPr marL="0" indent="0" algn="r" rtl="1">
              <a:buNone/>
            </a:pPr>
            <a:r>
              <a:rPr lang="fa-IR" sz="2800" dirty="0">
                <a:solidFill>
                  <a:schemeClr val="tx1"/>
                </a:solidFill>
                <a:latin typeface="BNazanin"/>
                <a:cs typeface="2  Nazanin" panose="00000400000000000000" pitchFamily="2" charset="-78"/>
              </a:rPr>
              <a:t>با اجرای این برنامه می توان در راستای افزایش موالید به دنبال پیشگیری، بیماریابی، تشخیص به هنگام و تسهیل فرایند </a:t>
            </a:r>
            <a:r>
              <a:rPr lang="fa-IR" sz="2800" dirty="0" smtClean="0">
                <a:solidFill>
                  <a:schemeClr val="tx1"/>
                </a:solidFill>
                <a:latin typeface="BNazanin"/>
                <a:cs typeface="2  Nazanin" panose="00000400000000000000" pitchFamily="2" charset="-78"/>
              </a:rPr>
              <a:t>درمان ناباروری </a:t>
            </a:r>
            <a:r>
              <a:rPr lang="fa-IR" sz="2800" dirty="0">
                <a:solidFill>
                  <a:schemeClr val="tx1"/>
                </a:solidFill>
                <a:latin typeface="BNazanin"/>
                <a:cs typeface="2  Nazanin" panose="00000400000000000000" pitchFamily="2" charset="-78"/>
              </a:rPr>
              <a:t>گام موثری برداشت</a:t>
            </a:r>
            <a:endParaRPr lang="fa-IR" sz="2800" dirty="0">
              <a:solidFill>
                <a:schemeClr val="tx1"/>
              </a:solidFill>
              <a:cs typeface="2  Nazanin" panose="00000400000000000000" pitchFamily="2" charset="-78"/>
            </a:endParaRPr>
          </a:p>
        </p:txBody>
      </p:sp>
    </p:spTree>
    <p:extLst>
      <p:ext uri="{BB962C8B-B14F-4D97-AF65-F5344CB8AC3E}">
        <p14:creationId xmlns:p14="http://schemas.microsoft.com/office/powerpoint/2010/main" val="3517776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150" y="533400"/>
            <a:ext cx="7886700" cy="567820"/>
          </a:xfrm>
        </p:spPr>
        <p:txBody>
          <a:bodyPr>
            <a:normAutofit fontScale="90000"/>
          </a:bodyPr>
          <a:lstStyle/>
          <a:p>
            <a:pPr marL="0" indent="0">
              <a:buNone/>
            </a:pPr>
            <a:r>
              <a:rPr lang="fa-IR" sz="4400" dirty="0" smtClean="0">
                <a:solidFill>
                  <a:schemeClr val="accent1"/>
                </a:solidFill>
                <a:latin typeface="Arial" panose="020B0604020202020204" pitchFamily="34" charset="0"/>
                <a:cs typeface="Arial" panose="020B0604020202020204" pitchFamily="34" charset="0"/>
              </a:rPr>
              <a:t>سطح </a:t>
            </a:r>
            <a:r>
              <a:rPr lang="fa-IR" sz="4400" dirty="0">
                <a:solidFill>
                  <a:schemeClr val="accent1"/>
                </a:solidFill>
                <a:latin typeface="Arial" panose="020B0604020202020204" pitchFamily="34" charset="0"/>
                <a:cs typeface="Arial" panose="020B0604020202020204" pitchFamily="34" charset="0"/>
              </a:rPr>
              <a:t>بندی خدمات ناباروری</a:t>
            </a:r>
            <a:r>
              <a:rPr lang="fa-IR" dirty="0"/>
              <a:t/>
            </a:r>
            <a:br>
              <a:rPr lang="fa-IR" dirty="0"/>
            </a:br>
            <a:endParaRPr lang="fa-IR" dirty="0"/>
          </a:p>
        </p:txBody>
      </p:sp>
      <p:sp>
        <p:nvSpPr>
          <p:cNvPr id="3" name="Content Placeholder 2"/>
          <p:cNvSpPr>
            <a:spLocks noGrp="1"/>
          </p:cNvSpPr>
          <p:nvPr>
            <p:ph idx="4294967295"/>
          </p:nvPr>
        </p:nvSpPr>
        <p:spPr>
          <a:xfrm>
            <a:off x="533400" y="1371600"/>
            <a:ext cx="8458200" cy="3263504"/>
          </a:xfrm>
        </p:spPr>
        <p:txBody>
          <a:bodyPr>
            <a:noAutofit/>
          </a:bodyPr>
          <a:lstStyle/>
          <a:p>
            <a:pPr algn="just" rtl="1">
              <a:lnSpc>
                <a:spcPct val="150000"/>
              </a:lnSpc>
            </a:pPr>
            <a:r>
              <a:rPr lang="fa-IR" sz="2800" dirty="0">
                <a:solidFill>
                  <a:srgbClr val="000000"/>
                </a:solidFill>
                <a:latin typeface="BNazanin"/>
                <a:cs typeface="B Nazanin" panose="00000400000000000000" pitchFamily="2" charset="-78"/>
              </a:rPr>
              <a:t>خدمات ناباروری در سه سطح اول، دوم و سوم نظام سلامت ارائه می شود. </a:t>
            </a:r>
          </a:p>
          <a:p>
            <a:pPr algn="just" rtl="1">
              <a:lnSpc>
                <a:spcPct val="150000"/>
              </a:lnSpc>
            </a:pPr>
            <a:r>
              <a:rPr lang="fa-IR" sz="2800" u="sng" dirty="0">
                <a:solidFill>
                  <a:srgbClr val="000000"/>
                </a:solidFill>
                <a:latin typeface="BNazanin"/>
                <a:cs typeface="B Nazanin" panose="00000400000000000000" pitchFamily="2" charset="-78"/>
              </a:rPr>
              <a:t>سطح اول </a:t>
            </a:r>
            <a:r>
              <a:rPr lang="fa-IR" sz="2800" dirty="0">
                <a:solidFill>
                  <a:srgbClr val="000000"/>
                </a:solidFill>
                <a:latin typeface="BNazanin"/>
                <a:cs typeface="B Nazanin" panose="00000400000000000000" pitchFamily="2" charset="-78"/>
              </a:rPr>
              <a:t>ارائه خدمات ناباروری شامل کلیه مراکز بهداشتی درمانی اعم از خانه بهداشت، </a:t>
            </a:r>
            <a:r>
              <a:rPr lang="fa-IR" sz="2800" dirty="0" smtClean="0">
                <a:solidFill>
                  <a:srgbClr val="000000"/>
                </a:solidFill>
                <a:latin typeface="BNazanin"/>
                <a:cs typeface="B Nazanin" panose="00000400000000000000" pitchFamily="2" charset="-78"/>
              </a:rPr>
              <a:t>پایگاه سلامت، مرکز خدمات جامع سلامت، درمانگاه ها و مطب های متخصصین زنان وزایمان، اورولوژی، پزشکان عمومی و ماماها است</a:t>
            </a:r>
          </a:p>
          <a:p>
            <a:pPr marL="0" indent="0">
              <a:buNone/>
            </a:pPr>
            <a:endParaRPr lang="fa-IR" sz="2800" dirty="0"/>
          </a:p>
        </p:txBody>
      </p:sp>
    </p:spTree>
    <p:extLst>
      <p:ext uri="{BB962C8B-B14F-4D97-AF65-F5344CB8AC3E}">
        <p14:creationId xmlns:p14="http://schemas.microsoft.com/office/powerpoint/2010/main" val="36295743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787" y="457200"/>
            <a:ext cx="8229600" cy="857250"/>
          </a:xfrm>
        </p:spPr>
        <p:txBody>
          <a:bodyPr>
            <a:normAutofit/>
          </a:bodyPr>
          <a:lstStyle/>
          <a:p>
            <a:pPr algn="r" rtl="1"/>
            <a:r>
              <a:rPr lang="fa-IR" sz="3200" dirty="0">
                <a:solidFill>
                  <a:schemeClr val="accent1"/>
                </a:solidFill>
                <a:cs typeface="2  Mitra" panose="00000400000000000000" pitchFamily="2" charset="-78"/>
              </a:rPr>
              <a:t>سطح بندی خدمات ناباروری</a:t>
            </a:r>
          </a:p>
        </p:txBody>
      </p:sp>
      <p:sp>
        <p:nvSpPr>
          <p:cNvPr id="3" name="Content Placeholder 2"/>
          <p:cNvSpPr>
            <a:spLocks noGrp="1"/>
          </p:cNvSpPr>
          <p:nvPr>
            <p:ph idx="4294967295"/>
          </p:nvPr>
        </p:nvSpPr>
        <p:spPr>
          <a:xfrm>
            <a:off x="472787" y="1447800"/>
            <a:ext cx="8229600" cy="3291840"/>
          </a:xfrm>
        </p:spPr>
        <p:txBody>
          <a:bodyPr>
            <a:noAutofit/>
          </a:bodyPr>
          <a:lstStyle/>
          <a:p>
            <a:r>
              <a:rPr lang="fa-IR" sz="2800" u="sng" dirty="0">
                <a:solidFill>
                  <a:schemeClr val="tx1"/>
                </a:solidFill>
                <a:cs typeface="B Nazanin" panose="00000400000000000000" pitchFamily="2" charset="-78"/>
              </a:rPr>
              <a:t>اعضای سطح 1 شامل </a:t>
            </a:r>
            <a:r>
              <a:rPr lang="fa-IR" sz="2800" dirty="0">
                <a:solidFill>
                  <a:schemeClr val="tx1"/>
                </a:solidFill>
                <a:cs typeface="B Nazanin" panose="00000400000000000000" pitchFamily="2" charset="-78"/>
              </a:rPr>
              <a:t>پزشک ماما مراقب،مراقب سلامت،بهورز،کارشناس تغذیه و کارشناس روان</a:t>
            </a:r>
          </a:p>
          <a:p>
            <a:pPr algn="r" rtl="1"/>
            <a:endParaRPr lang="fa-IR" sz="2800" u="sng" dirty="0" smtClean="0">
              <a:solidFill>
                <a:schemeClr val="tx1"/>
              </a:solidFill>
              <a:latin typeface="BNazanin"/>
              <a:cs typeface="B Nazanin" panose="00000400000000000000" pitchFamily="2" charset="-78"/>
            </a:endParaRPr>
          </a:p>
          <a:p>
            <a:pPr algn="r" rtl="1"/>
            <a:r>
              <a:rPr lang="fa-IR" sz="2800" u="sng" dirty="0" smtClean="0">
                <a:solidFill>
                  <a:schemeClr val="tx1"/>
                </a:solidFill>
                <a:latin typeface="BNazanin"/>
                <a:cs typeface="B Nazanin" panose="00000400000000000000" pitchFamily="2" charset="-78"/>
              </a:rPr>
              <a:t>سطح </a:t>
            </a:r>
            <a:r>
              <a:rPr lang="fa-IR" sz="2800" u="sng" dirty="0">
                <a:solidFill>
                  <a:schemeClr val="tx1"/>
                </a:solidFill>
                <a:latin typeface="BNazanin"/>
                <a:cs typeface="B Nazanin" panose="00000400000000000000" pitchFamily="2" charset="-78"/>
              </a:rPr>
              <a:t>دوم </a:t>
            </a:r>
            <a:r>
              <a:rPr lang="fa-IR" sz="2800" dirty="0">
                <a:solidFill>
                  <a:schemeClr val="tx1"/>
                </a:solidFill>
                <a:latin typeface="BNazanin"/>
                <a:cs typeface="B Nazanin" panose="00000400000000000000" pitchFamily="2" charset="-78"/>
              </a:rPr>
              <a:t>شامل مراکز درمان ناباروری سطح دو در درمانگاه یا بیمارستان های دانشگاهی دولتی</a:t>
            </a:r>
          </a:p>
          <a:p>
            <a:pPr marL="0" indent="0">
              <a:buNone/>
            </a:pPr>
            <a:endParaRPr lang="fa-IR" sz="2800" dirty="0">
              <a:solidFill>
                <a:schemeClr val="tx1"/>
              </a:solidFill>
              <a:latin typeface="BNazanin"/>
              <a:cs typeface="B Nazanin" panose="00000400000000000000" pitchFamily="2" charset="-78"/>
            </a:endParaRPr>
          </a:p>
          <a:p>
            <a:pPr algn="r" rtl="1"/>
            <a:r>
              <a:rPr lang="fa-IR" sz="2800" u="sng" dirty="0">
                <a:solidFill>
                  <a:schemeClr val="tx1"/>
                </a:solidFill>
                <a:latin typeface="BNazanin"/>
                <a:cs typeface="B Nazanin" panose="00000400000000000000" pitchFamily="2" charset="-78"/>
              </a:rPr>
              <a:t>سطح سه </a:t>
            </a:r>
            <a:r>
              <a:rPr lang="fa-IR" sz="2800" dirty="0">
                <a:solidFill>
                  <a:schemeClr val="tx1"/>
                </a:solidFill>
                <a:latin typeface="BNazanin"/>
                <a:cs typeface="B Nazanin" panose="00000400000000000000" pitchFamily="2" charset="-78"/>
              </a:rPr>
              <a:t>شامل مراکز تخصصی درمان ناباروری در مرکز تخصصی بیمارستانی یا مستقل دولتی یا خصوصی یا خیریه یا موقوفی یا داخل بیمارستان دولتی دانشگاهی</a:t>
            </a:r>
            <a:endParaRPr lang="fa-IR" sz="2800" dirty="0">
              <a:solidFill>
                <a:schemeClr val="tx1"/>
              </a:solidFill>
              <a:cs typeface="B Nazanin" panose="00000400000000000000" pitchFamily="2" charset="-78"/>
            </a:endParaRPr>
          </a:p>
        </p:txBody>
      </p:sp>
    </p:spTree>
    <p:extLst>
      <p:ext uri="{BB962C8B-B14F-4D97-AF65-F5344CB8AC3E}">
        <p14:creationId xmlns:p14="http://schemas.microsoft.com/office/powerpoint/2010/main" val="27342772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886700" cy="754856"/>
          </a:xfrm>
        </p:spPr>
        <p:txBody>
          <a:bodyPr/>
          <a:lstStyle/>
          <a:p>
            <a:pPr algn="r" rtl="1"/>
            <a:r>
              <a:rPr lang="fa-IR" sz="4400" dirty="0" smtClean="0">
                <a:solidFill>
                  <a:schemeClr val="accent1"/>
                </a:solidFill>
                <a:cs typeface="2  Mitra" panose="00000400000000000000" pitchFamily="2" charset="-78"/>
              </a:rPr>
              <a:t>خدمات سطح اول</a:t>
            </a:r>
            <a:endParaRPr lang="fa-IR" sz="4400" dirty="0">
              <a:solidFill>
                <a:schemeClr val="accent1"/>
              </a:solidFill>
              <a:cs typeface="2  Mitra" panose="00000400000000000000" pitchFamily="2" charset="-78"/>
            </a:endParaRPr>
          </a:p>
        </p:txBody>
      </p:sp>
      <p:sp>
        <p:nvSpPr>
          <p:cNvPr id="3" name="Content Placeholder 2"/>
          <p:cNvSpPr>
            <a:spLocks noGrp="1"/>
          </p:cNvSpPr>
          <p:nvPr>
            <p:ph idx="4294967295"/>
          </p:nvPr>
        </p:nvSpPr>
        <p:spPr>
          <a:xfrm>
            <a:off x="610887" y="1295400"/>
            <a:ext cx="7886700" cy="3263504"/>
          </a:xfrm>
        </p:spPr>
        <p:txBody>
          <a:bodyPr>
            <a:noAutofit/>
          </a:bodyPr>
          <a:lstStyle/>
          <a:p>
            <a:pPr algn="r" rtl="1"/>
            <a:r>
              <a:rPr lang="fa-IR" sz="2600" dirty="0">
                <a:solidFill>
                  <a:schemeClr val="tx1"/>
                </a:solidFill>
                <a:cs typeface="2  Mitra" panose="00000400000000000000" pitchFamily="2" charset="-78"/>
              </a:rPr>
              <a:t>آموزش و مشاوره</a:t>
            </a:r>
          </a:p>
          <a:p>
            <a:pPr algn="r" rtl="1"/>
            <a:r>
              <a:rPr lang="fa-IR" sz="2600" dirty="0">
                <a:solidFill>
                  <a:schemeClr val="tx1"/>
                </a:solidFill>
                <a:cs typeface="2  Mitra" panose="00000400000000000000" pitchFamily="2" charset="-78"/>
              </a:rPr>
              <a:t>بیماریابی فعال،اخذ شرح حال،معاینه و ارزیابی اولیه</a:t>
            </a:r>
          </a:p>
          <a:p>
            <a:pPr algn="r" rtl="1"/>
            <a:r>
              <a:rPr lang="fa-IR" sz="2600" dirty="0">
                <a:solidFill>
                  <a:schemeClr val="tx1"/>
                </a:solidFill>
                <a:cs typeface="2  Mitra" panose="00000400000000000000" pitchFamily="2" charset="-78"/>
              </a:rPr>
              <a:t>درخواست آزمایشات و سونوگرافی رحم و تخمدان ها و </a:t>
            </a:r>
            <a:r>
              <a:rPr lang="fa-IR" sz="2600" dirty="0" smtClean="0">
                <a:solidFill>
                  <a:schemeClr val="tx1"/>
                </a:solidFill>
                <a:cs typeface="2  Mitra" panose="00000400000000000000" pitchFamily="2" charset="-78"/>
              </a:rPr>
              <a:t>سونوگرافی/ ماموگرافی </a:t>
            </a:r>
            <a:r>
              <a:rPr lang="fa-IR" sz="2600" dirty="0">
                <a:solidFill>
                  <a:schemeClr val="tx1"/>
                </a:solidFill>
                <a:cs typeface="2  Mitra" panose="00000400000000000000" pitchFamily="2" charset="-78"/>
              </a:rPr>
              <a:t>پستان بر اساس شرح حال و معاینه بالینی توسط پزشک/ ماما</a:t>
            </a:r>
          </a:p>
          <a:p>
            <a:pPr algn="r" rtl="1"/>
            <a:r>
              <a:rPr lang="fa-IR" sz="2600" dirty="0">
                <a:solidFill>
                  <a:schemeClr val="tx1"/>
                </a:solidFill>
                <a:cs typeface="2  Mitra" panose="00000400000000000000" pitchFamily="2" charset="-78"/>
              </a:rPr>
              <a:t>انجام پاپ اسمیر صرفاً توسط پزشک زن/ ماما</a:t>
            </a:r>
          </a:p>
          <a:p>
            <a:pPr algn="r" rtl="1"/>
            <a:r>
              <a:rPr lang="fa-IR" sz="2600" dirty="0">
                <a:solidFill>
                  <a:schemeClr val="tx1"/>
                </a:solidFill>
                <a:cs typeface="2  Mitra" panose="00000400000000000000" pitchFamily="2" charset="-78"/>
              </a:rPr>
              <a:t>بررسی و درمان اختلالات تیروئید و عفونت های تناسلی</a:t>
            </a:r>
          </a:p>
          <a:p>
            <a:pPr algn="r" rtl="1"/>
            <a:r>
              <a:rPr lang="fa-IR" sz="2600" dirty="0">
                <a:solidFill>
                  <a:schemeClr val="tx1"/>
                </a:solidFill>
                <a:cs typeface="2  Mitra" panose="00000400000000000000" pitchFamily="2" charset="-78"/>
              </a:rPr>
              <a:t>ثبت اطلاعات با رعایت اصول محرمانگی در سامانه های سطح یک </a:t>
            </a:r>
            <a:r>
              <a:rPr lang="fa-IR" sz="2600" dirty="0" smtClean="0">
                <a:solidFill>
                  <a:schemeClr val="tx1"/>
                </a:solidFill>
                <a:cs typeface="2  Mitra" panose="00000400000000000000" pitchFamily="2" charset="-78"/>
              </a:rPr>
              <a:t>و پس </a:t>
            </a:r>
            <a:r>
              <a:rPr lang="fa-IR" sz="2600" dirty="0">
                <a:solidFill>
                  <a:schemeClr val="tx1"/>
                </a:solidFill>
                <a:cs typeface="2  Mitra" panose="00000400000000000000" pitchFamily="2" charset="-78"/>
              </a:rPr>
              <a:t>از راه اندازی بخش ناباروری سامانه ماده 54 قانون، ثبت در </a:t>
            </a:r>
            <a:r>
              <a:rPr lang="fa-IR" sz="2600" dirty="0" smtClean="0">
                <a:solidFill>
                  <a:schemeClr val="tx1"/>
                </a:solidFill>
                <a:cs typeface="2  Mitra" panose="00000400000000000000" pitchFamily="2" charset="-78"/>
              </a:rPr>
              <a:t>سامانه ملی </a:t>
            </a:r>
            <a:r>
              <a:rPr lang="fa-IR" sz="2600" dirty="0">
                <a:solidFill>
                  <a:schemeClr val="tx1"/>
                </a:solidFill>
                <a:cs typeface="2  Mitra" panose="00000400000000000000" pitchFamily="2" charset="-78"/>
              </a:rPr>
              <a:t>باروری سالم</a:t>
            </a:r>
          </a:p>
          <a:p>
            <a:pPr algn="r" rtl="1"/>
            <a:r>
              <a:rPr lang="fa-IR" sz="2600" dirty="0">
                <a:solidFill>
                  <a:schemeClr val="tx1"/>
                </a:solidFill>
                <a:cs typeface="2  Mitra" panose="00000400000000000000" pitchFamily="2" charset="-78"/>
              </a:rPr>
              <a:t>شناسایی افراد واجد شرایط و نشان دار کردن زوجین نابارور</a:t>
            </a:r>
          </a:p>
          <a:p>
            <a:pPr algn="r" rtl="1"/>
            <a:r>
              <a:rPr lang="fa-IR" sz="2600" dirty="0">
                <a:solidFill>
                  <a:schemeClr val="tx1"/>
                </a:solidFill>
                <a:cs typeface="2  Mitra" panose="00000400000000000000" pitchFamily="2" charset="-78"/>
              </a:rPr>
              <a:t>ارجاع به سطح بالاتر و پیگیری موارد ارجاعی</a:t>
            </a:r>
          </a:p>
          <a:p>
            <a:pPr marL="0" indent="0">
              <a:buNone/>
            </a:pPr>
            <a:endParaRPr lang="fa-IR" sz="2600" dirty="0">
              <a:cs typeface="2  Mitra" panose="00000400000000000000" pitchFamily="2" charset="-78"/>
            </a:endParaRPr>
          </a:p>
        </p:txBody>
      </p:sp>
    </p:spTree>
    <p:extLst>
      <p:ext uri="{BB962C8B-B14F-4D97-AF65-F5344CB8AC3E}">
        <p14:creationId xmlns:p14="http://schemas.microsoft.com/office/powerpoint/2010/main" val="36447085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11" y="228600"/>
            <a:ext cx="7886700" cy="560027"/>
          </a:xfrm>
        </p:spPr>
        <p:txBody>
          <a:bodyPr>
            <a:normAutofit/>
          </a:bodyPr>
          <a:lstStyle/>
          <a:p>
            <a:pPr algn="r" rtl="1"/>
            <a:r>
              <a:rPr lang="fa-IR" sz="2700" dirty="0">
                <a:solidFill>
                  <a:schemeClr val="accent1"/>
                </a:solidFill>
              </a:rPr>
              <a:t>نشاندار کردن زوجین</a:t>
            </a:r>
          </a:p>
        </p:txBody>
      </p:sp>
      <p:sp>
        <p:nvSpPr>
          <p:cNvPr id="3" name="Content Placeholder 2"/>
          <p:cNvSpPr>
            <a:spLocks noGrp="1"/>
          </p:cNvSpPr>
          <p:nvPr>
            <p:ph idx="4294967295"/>
          </p:nvPr>
        </p:nvSpPr>
        <p:spPr>
          <a:xfrm>
            <a:off x="533400" y="1017227"/>
            <a:ext cx="7886700" cy="3263504"/>
          </a:xfrm>
        </p:spPr>
        <p:txBody>
          <a:bodyPr>
            <a:noAutofit/>
          </a:bodyPr>
          <a:lstStyle/>
          <a:p>
            <a:pPr algn="r" rtl="1"/>
            <a:r>
              <a:rPr lang="fa-IR" sz="2400" dirty="0">
                <a:solidFill>
                  <a:schemeClr val="tx1"/>
                </a:solidFill>
                <a:cs typeface="B Mitra" panose="00000400000000000000" pitchFamily="2" charset="-78"/>
              </a:rPr>
              <a:t>در مراکز سطح یک و دو و سه نظام سلامت</a:t>
            </a:r>
          </a:p>
          <a:p>
            <a:pPr algn="r" rtl="1"/>
            <a:r>
              <a:rPr lang="fa-IR" sz="2400" dirty="0">
                <a:solidFill>
                  <a:schemeClr val="tx1"/>
                </a:solidFill>
                <a:cs typeface="B Mitra" panose="00000400000000000000" pitchFamily="2" charset="-78"/>
              </a:rPr>
              <a:t>در سطح یک صرفا توسط پزشک عمومی شاغل در مراکز بهداشتی و درمانی</a:t>
            </a:r>
          </a:p>
          <a:p>
            <a:pPr algn="r" rtl="1"/>
            <a:r>
              <a:rPr lang="fa-IR" sz="2400" dirty="0">
                <a:solidFill>
                  <a:schemeClr val="tx1"/>
                </a:solidFill>
                <a:cs typeface="B Mitra" panose="00000400000000000000" pitchFamily="2" charset="-78"/>
              </a:rPr>
              <a:t>سطح دو: فوشیپ نازایی یا متخصص زنان،اندولوژی و ارولوژی</a:t>
            </a:r>
          </a:p>
          <a:p>
            <a:pPr algn="r" rtl="1"/>
            <a:r>
              <a:rPr lang="fa-IR" sz="2400" dirty="0">
                <a:solidFill>
                  <a:schemeClr val="tx1"/>
                </a:solidFill>
                <a:cs typeface="B Mitra" panose="00000400000000000000" pitchFamily="2" charset="-78"/>
              </a:rPr>
              <a:t>سطح سه:فلوشیپ زنان،اندولوژی و اورولوژی پس از ارجاع از سطح دو یا سه</a:t>
            </a:r>
          </a:p>
          <a:p>
            <a:pPr algn="r" rtl="1"/>
            <a:r>
              <a:rPr lang="fa-IR" sz="2400" dirty="0">
                <a:solidFill>
                  <a:schemeClr val="tx1"/>
                </a:solidFill>
                <a:cs typeface="B Mitra" panose="00000400000000000000" pitchFamily="2" charset="-78"/>
              </a:rPr>
              <a:t>به طور موقت تا 6 ماه در مراکز سطح سه بدون ارجاع از سطح 1 و 2</a:t>
            </a:r>
          </a:p>
          <a:p>
            <a:pPr algn="r" rtl="1"/>
            <a:r>
              <a:rPr lang="fa-IR" sz="2400" dirty="0">
                <a:solidFill>
                  <a:schemeClr val="tx1"/>
                </a:solidFill>
                <a:cs typeface="B Mitra" panose="00000400000000000000" pitchFamily="2" charset="-78"/>
              </a:rPr>
              <a:t>افراد صاحب صلاحیت امکان نشاندار کردن هردو زوج را دارند</a:t>
            </a:r>
          </a:p>
          <a:p>
            <a:pPr algn="r" rtl="1"/>
            <a:r>
              <a:rPr lang="fa-IR" sz="2400" dirty="0">
                <a:solidFill>
                  <a:schemeClr val="tx1"/>
                </a:solidFill>
                <a:cs typeface="B Mitra" panose="00000400000000000000" pitchFamily="2" charset="-78"/>
              </a:rPr>
              <a:t>نشاندار کردن صرفا در مراکز دولتی</a:t>
            </a:r>
          </a:p>
          <a:p>
            <a:pPr algn="r" rtl="1"/>
            <a:r>
              <a:rPr lang="fa-IR" sz="2400" dirty="0">
                <a:solidFill>
                  <a:schemeClr val="tx1"/>
                </a:solidFill>
                <a:cs typeface="B Mitra" panose="00000400000000000000" pitchFamily="2" charset="-78"/>
              </a:rPr>
              <a:t>پس از نشاندار شدن بیمار می تواند به مراکز خصوصی هم مراجعه داشته باشد</a:t>
            </a:r>
          </a:p>
          <a:p>
            <a:pPr algn="r" rtl="1"/>
            <a:r>
              <a:rPr lang="fa-IR" sz="2400" dirty="0">
                <a:solidFill>
                  <a:schemeClr val="tx1"/>
                </a:solidFill>
                <a:cs typeface="B Mitra" panose="00000400000000000000" pitchFamily="2" charset="-78"/>
              </a:rPr>
              <a:t>در صورت مراجعه بیمارخارج از فرایند ارجاع و نشاندار شدن مشمول بیمه ناباروری با پوشش 90% نخواهد شد</a:t>
            </a:r>
          </a:p>
          <a:p>
            <a:pPr algn="r" rtl="1"/>
            <a:r>
              <a:rPr lang="fa-IR" sz="2400" dirty="0" smtClean="0">
                <a:solidFill>
                  <a:schemeClr val="tx1"/>
                </a:solidFill>
                <a:cs typeface="B Mitra" panose="00000400000000000000" pitchFamily="2" charset="-78"/>
              </a:rPr>
              <a:t>نشاندار </a:t>
            </a:r>
            <a:r>
              <a:rPr lang="fa-IR" sz="2400" dirty="0">
                <a:solidFill>
                  <a:schemeClr val="tx1"/>
                </a:solidFill>
                <a:cs typeface="B Mitra" panose="00000400000000000000" pitchFamily="2" charset="-78"/>
              </a:rPr>
              <a:t>شدن در هر سطح لزوما برای دریافت خدمات در همان سطح است.</a:t>
            </a:r>
          </a:p>
        </p:txBody>
      </p:sp>
    </p:spTree>
    <p:extLst>
      <p:ext uri="{BB962C8B-B14F-4D97-AF65-F5344CB8AC3E}">
        <p14:creationId xmlns:p14="http://schemas.microsoft.com/office/powerpoint/2010/main" val="41448889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914400"/>
            <a:ext cx="6705600" cy="838200"/>
          </a:xfrm>
        </p:spPr>
        <p:txBody>
          <a:bodyPr/>
          <a:lstStyle/>
          <a:p>
            <a:r>
              <a:rPr lang="fa-IR" sz="3600" dirty="0" smtClean="0">
                <a:solidFill>
                  <a:schemeClr val="bg2">
                    <a:lumMod val="50000"/>
                  </a:schemeClr>
                </a:solidFill>
                <a:cs typeface="2  Mitra" pitchFamily="2" charset="-78"/>
              </a:rPr>
              <a:t>سطح اول</a:t>
            </a:r>
            <a:endParaRPr lang="fa-IR" sz="3600" dirty="0">
              <a:solidFill>
                <a:schemeClr val="bg2">
                  <a:lumMod val="50000"/>
                </a:schemeClr>
              </a:solidFill>
              <a:cs typeface="2  Mitra" pitchFamily="2" charset="-78"/>
            </a:endParaRPr>
          </a:p>
        </p:txBody>
      </p:sp>
      <p:sp>
        <p:nvSpPr>
          <p:cNvPr id="3" name="Content Placeholder 2"/>
          <p:cNvSpPr>
            <a:spLocks noGrp="1"/>
          </p:cNvSpPr>
          <p:nvPr>
            <p:ph sz="quarter" idx="13"/>
          </p:nvPr>
        </p:nvSpPr>
        <p:spPr>
          <a:xfrm>
            <a:off x="1295400" y="1752600"/>
            <a:ext cx="6934200" cy="4160520"/>
          </a:xfrm>
        </p:spPr>
        <p:txBody>
          <a:bodyPr>
            <a:normAutofit/>
          </a:bodyPr>
          <a:lstStyle/>
          <a:p>
            <a:pPr marL="0" lvl="0" indent="0">
              <a:spcAft>
                <a:spcPts val="0"/>
              </a:spcAft>
              <a:buClr>
                <a:srgbClr val="0BD0D9"/>
              </a:buClr>
              <a:buSzPct val="95000"/>
              <a:buNone/>
            </a:pPr>
            <a:r>
              <a:rPr lang="fa-IR" sz="2600" dirty="0">
                <a:solidFill>
                  <a:prstClr val="black"/>
                </a:solidFill>
                <a:latin typeface="Constantia"/>
              </a:rPr>
              <a:t> </a:t>
            </a:r>
            <a:r>
              <a:rPr lang="fa-IR" sz="2600" dirty="0">
                <a:solidFill>
                  <a:prstClr val="black"/>
                </a:solidFill>
                <a:latin typeface="Constantia"/>
                <a:cs typeface="B Nazanin" panose="00000400000000000000" pitchFamily="2" charset="-78"/>
              </a:rPr>
              <a:t>1: بهورز/ مراقب سلامت</a:t>
            </a:r>
          </a:p>
          <a:p>
            <a:pPr marL="0" lvl="0" indent="0">
              <a:spcAft>
                <a:spcPts val="0"/>
              </a:spcAft>
              <a:buClr>
                <a:srgbClr val="0BD0D9"/>
              </a:buClr>
              <a:buSzPct val="95000"/>
              <a:buNone/>
            </a:pPr>
            <a:r>
              <a:rPr lang="fa-IR" sz="2600" dirty="0">
                <a:solidFill>
                  <a:prstClr val="black"/>
                </a:solidFill>
                <a:latin typeface="Constantia"/>
                <a:cs typeface="B Nazanin" panose="00000400000000000000" pitchFamily="2" charset="-78"/>
              </a:rPr>
              <a:t> 2: پزشک/ ماما مراقب</a:t>
            </a:r>
          </a:p>
          <a:p>
            <a:pPr marL="0" lvl="0" indent="0">
              <a:spcAft>
                <a:spcPts val="0"/>
              </a:spcAft>
              <a:buClr>
                <a:srgbClr val="0BD0D9"/>
              </a:buClr>
              <a:buSzPct val="95000"/>
              <a:buNone/>
            </a:pPr>
            <a:r>
              <a:rPr lang="fa-IR" sz="2600" dirty="0">
                <a:solidFill>
                  <a:prstClr val="black"/>
                </a:solidFill>
                <a:latin typeface="Constantia"/>
                <a:cs typeface="B Nazanin" panose="00000400000000000000" pitchFamily="2" charset="-78"/>
              </a:rPr>
              <a:t>گروه هدف کلیه زنان و دختران سنین باروری 10 تا 54 ساله</a:t>
            </a:r>
          </a:p>
          <a:p>
            <a:pPr marL="274320" lvl="0" indent="-274320">
              <a:spcAft>
                <a:spcPts val="0"/>
              </a:spcAft>
              <a:buClr>
                <a:srgbClr val="0BD0D9"/>
              </a:buClr>
              <a:buSzPct val="95000"/>
              <a:buFont typeface="Wingdings 2"/>
              <a:buChar char=""/>
            </a:pPr>
            <a:r>
              <a:rPr lang="fa-IR" sz="2600" dirty="0">
                <a:solidFill>
                  <a:prstClr val="black"/>
                </a:solidFill>
                <a:latin typeface="Constantia"/>
                <a:cs typeface="B Nazanin" panose="00000400000000000000" pitchFamily="2" charset="-78"/>
              </a:rPr>
              <a:t>کلیه زنان/ دختران سنین باروری که به واحدهای ارائه دهنده خدمت مراجعه نموده اند، توسط بهورز/ مراقب سلامت، از نظر سن، توده بدنی، سن منارک، وجود دردهای قاعدگی، سندرم تخمدان پلی کیستیک، اندومتریوز، زمان ازدواج، مدت زمان اقدام یا عدم اقدام به بارداری و </a:t>
            </a:r>
            <a:r>
              <a:rPr lang="fa-IR" sz="2600" u="sng" dirty="0">
                <a:solidFill>
                  <a:prstClr val="black"/>
                </a:solidFill>
                <a:latin typeface="Constantia"/>
                <a:cs typeface="B Nazanin" panose="00000400000000000000" pitchFamily="2" charset="-78"/>
              </a:rPr>
              <a:t>سقط مکرر </a:t>
            </a:r>
            <a:r>
              <a:rPr lang="fa-IR" sz="2600" dirty="0">
                <a:solidFill>
                  <a:prstClr val="black"/>
                </a:solidFill>
                <a:latin typeface="Constantia"/>
                <a:cs typeface="B Nazanin" panose="00000400000000000000" pitchFamily="2" charset="-78"/>
              </a:rPr>
              <a:t>بررسی شده و نسبت به ورود به برنامه ارزیابی و شناسایی بهنگام تصمیم گیری می شوند.</a:t>
            </a:r>
          </a:p>
          <a:p>
            <a:endParaRPr lang="fa-IR" dirty="0"/>
          </a:p>
        </p:txBody>
      </p:sp>
    </p:spTree>
    <p:extLst>
      <p:ext uri="{BB962C8B-B14F-4D97-AF65-F5344CB8AC3E}">
        <p14:creationId xmlns:p14="http://schemas.microsoft.com/office/powerpoint/2010/main" val="17690772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752600" y="1891937"/>
            <a:ext cx="6400800" cy="3474720"/>
          </a:xfrm>
        </p:spPr>
        <p:txBody>
          <a:bodyPr>
            <a:noAutofit/>
          </a:bodyPr>
          <a:lstStyle/>
          <a:p>
            <a:pPr>
              <a:buFont typeface="Courier New" panose="02070309020205020404" pitchFamily="49" charset="0"/>
              <a:buChar char="o"/>
            </a:pPr>
            <a:r>
              <a:rPr lang="fa-IR" sz="2800" dirty="0">
                <a:solidFill>
                  <a:schemeClr val="tx1"/>
                </a:solidFill>
                <a:cs typeface="2  Mitra" panose="00000400000000000000" pitchFamily="2" charset="-78"/>
              </a:rPr>
              <a:t>گرفتن شرح </a:t>
            </a:r>
            <a:r>
              <a:rPr lang="fa-IR" sz="2800" dirty="0" smtClean="0">
                <a:solidFill>
                  <a:schemeClr val="tx1"/>
                </a:solidFill>
                <a:cs typeface="2  Mitra" panose="00000400000000000000" pitchFamily="2" charset="-78"/>
              </a:rPr>
              <a:t>حال</a:t>
            </a:r>
          </a:p>
          <a:p>
            <a:pPr>
              <a:buFont typeface="Courier New" panose="02070309020205020404" pitchFamily="49" charset="0"/>
              <a:buChar char="o"/>
            </a:pPr>
            <a:r>
              <a:rPr lang="fa-IR" sz="2800" dirty="0">
                <a:solidFill>
                  <a:schemeClr val="tx1"/>
                </a:solidFill>
                <a:cs typeface="2  Mitra" panose="00000400000000000000" pitchFamily="2" charset="-78"/>
              </a:rPr>
              <a:t>معاینه فیزیکی</a:t>
            </a:r>
          </a:p>
          <a:p>
            <a:pPr marL="0" indent="0">
              <a:buNone/>
            </a:pPr>
            <a:r>
              <a:rPr lang="fa-IR" sz="2800" dirty="0">
                <a:solidFill>
                  <a:schemeClr val="tx1"/>
                </a:solidFill>
                <a:cs typeface="2  Mitra" panose="00000400000000000000" pitchFamily="2" charset="-78"/>
              </a:rPr>
              <a:t> شاخص توده بدنی، نسبت دور کمر به دور باسن،هیرسوتیسم، آکنه و طاسی </a:t>
            </a:r>
            <a:r>
              <a:rPr lang="fa-IR" sz="2800" dirty="0" smtClean="0">
                <a:solidFill>
                  <a:schemeClr val="tx1"/>
                </a:solidFill>
                <a:cs typeface="2  Mitra" panose="00000400000000000000" pitchFamily="2" charset="-78"/>
              </a:rPr>
              <a:t>مردانه</a:t>
            </a:r>
            <a:endParaRPr lang="fa-IR" sz="2800" dirty="0">
              <a:solidFill>
                <a:schemeClr val="tx1"/>
              </a:solidFill>
              <a:cs typeface="2  Mitra" panose="00000400000000000000" pitchFamily="2" charset="-78"/>
            </a:endParaRPr>
          </a:p>
          <a:p>
            <a:pPr>
              <a:buFont typeface="Courier New" panose="02070309020205020404" pitchFamily="49" charset="0"/>
              <a:buChar char="o"/>
            </a:pPr>
            <a:r>
              <a:rPr lang="fa-IR" sz="2800" dirty="0">
                <a:solidFill>
                  <a:schemeClr val="tx1"/>
                </a:solidFill>
                <a:cs typeface="2  Mitra" panose="00000400000000000000" pitchFamily="2" charset="-78"/>
              </a:rPr>
              <a:t>ثبت اطلاعات با رعایت اصل محرمانگی در سامانه های سطح یک </a:t>
            </a:r>
          </a:p>
          <a:p>
            <a:endParaRPr lang="fa-IR" sz="2800" dirty="0">
              <a:cs typeface="2  Mitra" panose="00000400000000000000" pitchFamily="2" charset="-78"/>
            </a:endParaRPr>
          </a:p>
          <a:p>
            <a:endParaRPr lang="fa-IR" sz="2400" dirty="0">
              <a:cs typeface="2  Mitra" panose="00000400000000000000" pitchFamily="2" charset="-78"/>
            </a:endParaRPr>
          </a:p>
        </p:txBody>
      </p:sp>
      <p:sp>
        <p:nvSpPr>
          <p:cNvPr id="4" name="Title 1"/>
          <p:cNvSpPr>
            <a:spLocks noGrp="1"/>
          </p:cNvSpPr>
          <p:nvPr>
            <p:ph type="title"/>
          </p:nvPr>
        </p:nvSpPr>
        <p:spPr>
          <a:xfrm>
            <a:off x="2057400" y="748937"/>
            <a:ext cx="6512511" cy="1143000"/>
          </a:xfrm>
        </p:spPr>
        <p:txBody>
          <a:bodyPr>
            <a:normAutofit/>
          </a:bodyPr>
          <a:lstStyle/>
          <a:p>
            <a:pPr algn="r"/>
            <a:r>
              <a:rPr lang="fa-IR" sz="3600" dirty="0">
                <a:solidFill>
                  <a:schemeClr val="accent1"/>
                </a:solidFill>
                <a:cs typeface="2  Mitra" panose="00000400000000000000" pitchFamily="2" charset="-78"/>
              </a:rPr>
              <a:t>خدمات بهورز و مراقب سلامت</a:t>
            </a:r>
            <a:endParaRPr lang="fa-IR" sz="3600" dirty="0">
              <a:solidFill>
                <a:schemeClr val="accent1"/>
              </a:solidFill>
              <a:latin typeface="Arial" panose="020B0604020202020204" pitchFamily="34" charset="0"/>
              <a:cs typeface="2  Mitra" panose="00000400000000000000" pitchFamily="2" charset="-78"/>
            </a:endParaRPr>
          </a:p>
        </p:txBody>
      </p:sp>
    </p:spTree>
    <p:extLst>
      <p:ext uri="{BB962C8B-B14F-4D97-AF65-F5344CB8AC3E}">
        <p14:creationId xmlns:p14="http://schemas.microsoft.com/office/powerpoint/2010/main" val="3727771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924800" cy="762000"/>
          </a:xfrm>
        </p:spPr>
        <p:txBody>
          <a:bodyPr>
            <a:normAutofit/>
          </a:bodyPr>
          <a:lstStyle/>
          <a:p>
            <a:pPr algn="r"/>
            <a:r>
              <a:rPr lang="fa-IR" sz="2800" dirty="0">
                <a:solidFill>
                  <a:schemeClr val="accent1"/>
                </a:solidFill>
                <a:cs typeface="2  Nazanin" panose="00000400000000000000" pitchFamily="2" charset="-78"/>
              </a:rPr>
              <a:t>موارد نیازمند ارجاع به سطح اول_ پزشک/ ماما مراقب</a:t>
            </a:r>
          </a:p>
        </p:txBody>
      </p:sp>
      <p:sp>
        <p:nvSpPr>
          <p:cNvPr id="4" name="Rectangle 3"/>
          <p:cNvSpPr/>
          <p:nvPr/>
        </p:nvSpPr>
        <p:spPr>
          <a:xfrm>
            <a:off x="533400" y="1524000"/>
            <a:ext cx="8077200" cy="4401205"/>
          </a:xfrm>
          <a:prstGeom prst="rect">
            <a:avLst/>
          </a:prstGeom>
        </p:spPr>
        <p:txBody>
          <a:bodyPr wrap="square">
            <a:spAutoFit/>
          </a:bodyPr>
          <a:lstStyle/>
          <a:p>
            <a:r>
              <a:rPr lang="fa-IR" sz="2800" dirty="0">
                <a:cs typeface="B Nazanin" panose="00000400000000000000" pitchFamily="2" charset="-78"/>
              </a:rPr>
              <a:t>زنان متاهل مشکوک به ناباروری</a:t>
            </a:r>
          </a:p>
          <a:p>
            <a:r>
              <a:rPr lang="fa-IR" sz="2800" dirty="0" smtClean="0">
                <a:cs typeface="B Nazanin" panose="00000400000000000000" pitchFamily="2" charset="-78"/>
              </a:rPr>
              <a:t>زنان </a:t>
            </a:r>
            <a:r>
              <a:rPr lang="fa-IR" sz="2800" dirty="0">
                <a:cs typeface="B Nazanin" panose="00000400000000000000" pitchFamily="2" charset="-78"/>
              </a:rPr>
              <a:t>متاهل و دختران مجرد نیازمند بررسی از نظر سندرم تخمدان پلی کیستیک</a:t>
            </a:r>
          </a:p>
          <a:p>
            <a:r>
              <a:rPr lang="fa-IR" sz="2800" dirty="0">
                <a:cs typeface="B Nazanin" panose="00000400000000000000" pitchFamily="2" charset="-78"/>
              </a:rPr>
              <a:t>زنان متاهل و دختران مجرد نیازمند بررسی از نظر اندومتریوز</a:t>
            </a:r>
          </a:p>
          <a:p>
            <a:endParaRPr lang="fa-IR" sz="2800" dirty="0">
              <a:cs typeface="B Nazanin" panose="00000400000000000000" pitchFamily="2" charset="-78"/>
            </a:endParaRPr>
          </a:p>
          <a:p>
            <a:r>
              <a:rPr lang="fa-IR" sz="2800" dirty="0">
                <a:solidFill>
                  <a:srgbClr val="FF0000"/>
                </a:solidFill>
                <a:cs typeface="B Nazanin" panose="00000400000000000000" pitchFamily="2" charset="-78"/>
              </a:rPr>
              <a:t>زنان خواهان فرزند و(1)با سن بالای 39 سال یا (2)سابقه هیسترکتومی/ سابقه توبکتومی/ سابقه وازکتومی همسر یا (3)سابقه ناباروری بیش از 4 سال به پزشک جهت نشان دار کردن و ارجاع به مراکز درمان ناباروری سطح 3 ارجاع می شوند.</a:t>
            </a:r>
          </a:p>
          <a:p>
            <a:endParaRPr lang="fa-IR" sz="2800" dirty="0">
              <a:cs typeface="B Nazanin" panose="00000400000000000000" pitchFamily="2" charset="-78"/>
            </a:endParaRPr>
          </a:p>
        </p:txBody>
      </p:sp>
    </p:spTree>
    <p:extLst>
      <p:ext uri="{BB962C8B-B14F-4D97-AF65-F5344CB8AC3E}">
        <p14:creationId xmlns:p14="http://schemas.microsoft.com/office/powerpoint/2010/main" val="28515827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664291"/>
          </a:xfrm>
        </p:spPr>
        <p:txBody>
          <a:bodyPr>
            <a:noAutofit/>
          </a:bodyPr>
          <a:lstStyle/>
          <a:p>
            <a:pPr marL="0" indent="0" algn="r" rtl="1">
              <a:buNone/>
            </a:pPr>
            <a:r>
              <a:rPr lang="fa-IR" sz="2800" dirty="0" smtClean="0">
                <a:solidFill>
                  <a:schemeClr val="accent1"/>
                </a:solidFill>
                <a:cs typeface="B Nazanin" panose="00000400000000000000" pitchFamily="2" charset="-78"/>
              </a:rPr>
              <a:t>افراد </a:t>
            </a:r>
            <a:r>
              <a:rPr lang="fa-IR" sz="2800" dirty="0">
                <a:solidFill>
                  <a:schemeClr val="accent1"/>
                </a:solidFill>
                <a:cs typeface="B Nazanin" panose="00000400000000000000" pitchFamily="2" charset="-78"/>
              </a:rPr>
              <a:t>واجد شرایط دریافت خدمت(پزشک/ ماما مراقب</a:t>
            </a:r>
            <a:r>
              <a:rPr lang="fa-IR" sz="2800" dirty="0" smtClean="0">
                <a:solidFill>
                  <a:schemeClr val="accent1"/>
                </a:solidFill>
                <a:cs typeface="B Nazanin" panose="00000400000000000000" pitchFamily="2" charset="-78"/>
              </a:rPr>
              <a:t>)</a:t>
            </a:r>
            <a:br>
              <a:rPr lang="fa-IR" sz="2800" dirty="0" smtClean="0">
                <a:solidFill>
                  <a:schemeClr val="accent1"/>
                </a:solidFill>
                <a:cs typeface="B Nazanin" panose="00000400000000000000" pitchFamily="2" charset="-78"/>
              </a:rPr>
            </a:br>
            <a:r>
              <a:rPr lang="fa-IR" sz="2800" dirty="0">
                <a:solidFill>
                  <a:schemeClr val="accent1"/>
                </a:solidFill>
                <a:cs typeface="B Nazanin" panose="00000400000000000000" pitchFamily="2" charset="-78"/>
              </a:rPr>
              <a:t/>
            </a:r>
            <a:br>
              <a:rPr lang="fa-IR" sz="2800" dirty="0">
                <a:solidFill>
                  <a:schemeClr val="accent1"/>
                </a:solidFill>
                <a:cs typeface="B Nazanin" panose="00000400000000000000" pitchFamily="2" charset="-78"/>
              </a:rPr>
            </a:br>
            <a:endParaRPr lang="fa-IR" sz="2800" dirty="0">
              <a:solidFill>
                <a:schemeClr val="accent1"/>
              </a:solidFill>
              <a:cs typeface="B Nazanin" panose="00000400000000000000" pitchFamily="2" charset="-78"/>
            </a:endParaRPr>
          </a:p>
        </p:txBody>
      </p:sp>
      <p:sp>
        <p:nvSpPr>
          <p:cNvPr id="4" name="Rectangle 3"/>
          <p:cNvSpPr/>
          <p:nvPr/>
        </p:nvSpPr>
        <p:spPr>
          <a:xfrm>
            <a:off x="838200" y="2057400"/>
            <a:ext cx="7543800" cy="3970318"/>
          </a:xfrm>
          <a:prstGeom prst="rect">
            <a:avLst/>
          </a:prstGeom>
        </p:spPr>
        <p:txBody>
          <a:bodyPr wrap="square">
            <a:spAutoFit/>
          </a:bodyPr>
          <a:lstStyle/>
          <a:p>
            <a:pPr marL="457200" indent="-457200">
              <a:buFont typeface="Wingdings" pitchFamily="2" charset="2"/>
              <a:buChar char="§"/>
            </a:pPr>
            <a:r>
              <a:rPr lang="fa-IR" sz="2800" u="sng" dirty="0">
                <a:cs typeface="B Mitra" panose="00000400000000000000" pitchFamily="2" charset="-78"/>
              </a:rPr>
              <a:t>سه گروه </a:t>
            </a:r>
            <a:r>
              <a:rPr lang="fa-IR" sz="2800" dirty="0">
                <a:cs typeface="B Mitra" panose="00000400000000000000" pitchFamily="2" charset="-78"/>
              </a:rPr>
              <a:t>افرادی که از سوی بهورز/ مراقب سلامت برای ارزیابی بیشتر از نظر مشکلات باروری/ ناباروری ارجاع شده اند </a:t>
            </a:r>
            <a:r>
              <a:rPr lang="fa-IR" sz="2800" dirty="0" smtClean="0">
                <a:cs typeface="B Mitra" panose="00000400000000000000" pitchFamily="2" charset="-78"/>
              </a:rPr>
              <a:t>و</a:t>
            </a:r>
          </a:p>
          <a:p>
            <a:pPr marL="457200" indent="-457200">
              <a:buFont typeface="Wingdings" pitchFamily="2" charset="2"/>
              <a:buChar char="§"/>
            </a:pPr>
            <a:r>
              <a:rPr lang="fa-IR" sz="2800" dirty="0" smtClean="0">
                <a:cs typeface="B Mitra" panose="00000400000000000000" pitchFamily="2" charset="-78"/>
              </a:rPr>
              <a:t> </a:t>
            </a:r>
            <a:r>
              <a:rPr lang="fa-IR" sz="2800" dirty="0">
                <a:cs typeface="B Mitra" panose="00000400000000000000" pitchFamily="2" charset="-78"/>
              </a:rPr>
              <a:t>یک گروه افرادی که برای نشان دار کردن و ارجاع به سطح سه ارجاع شده اند.</a:t>
            </a:r>
          </a:p>
          <a:p>
            <a:pPr marL="457200" indent="-457200">
              <a:buFont typeface="Wingdings" pitchFamily="2" charset="2"/>
              <a:buChar char="§"/>
            </a:pPr>
            <a:r>
              <a:rPr lang="fa-IR" sz="2800" dirty="0">
                <a:cs typeface="B Mitra" panose="00000400000000000000" pitchFamily="2" charset="-78"/>
              </a:rPr>
              <a:t>زنان متاهل کمتر از 35 سال که پس از یکسال و 35 سال و بالاتر که پس از شش ماه از دریافت مراقبت های پیش از بارداری، هنوز باردار نشده اند.</a:t>
            </a:r>
          </a:p>
          <a:p>
            <a:pPr marL="457200" indent="-457200">
              <a:buFont typeface="Wingdings" pitchFamily="2" charset="2"/>
              <a:buChar char="§"/>
            </a:pPr>
            <a:r>
              <a:rPr lang="fa-IR" sz="2800" dirty="0">
                <a:cs typeface="B Mitra" panose="00000400000000000000" pitchFamily="2" charset="-78"/>
              </a:rPr>
              <a:t>مردان مراجعه کننده با شکایت از مشکلات باروری (مراجعه مستقیم) در صورت وجود پزشک مرد</a:t>
            </a:r>
          </a:p>
        </p:txBody>
      </p:sp>
    </p:spTree>
    <p:extLst>
      <p:ext uri="{BB962C8B-B14F-4D97-AF65-F5344CB8AC3E}">
        <p14:creationId xmlns:p14="http://schemas.microsoft.com/office/powerpoint/2010/main" val="1487540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886700" cy="735262"/>
          </a:xfrm>
        </p:spPr>
        <p:txBody>
          <a:bodyPr>
            <a:normAutofit/>
          </a:bodyPr>
          <a:lstStyle/>
          <a:p>
            <a:pPr algn="r" rtl="1"/>
            <a:r>
              <a:rPr lang="fa-IR" sz="2700" dirty="0">
                <a:solidFill>
                  <a:schemeClr val="accent1"/>
                </a:solidFill>
                <a:cs typeface="2  Nazanin" panose="00000400000000000000" pitchFamily="2" charset="-78"/>
              </a:rPr>
              <a:t>خدمات ارائه شده در سطح اول_ پزشک/ ماما مراقب</a:t>
            </a:r>
          </a:p>
        </p:txBody>
      </p:sp>
      <p:sp>
        <p:nvSpPr>
          <p:cNvPr id="3" name="Content Placeholder 2"/>
          <p:cNvSpPr>
            <a:spLocks noGrp="1"/>
          </p:cNvSpPr>
          <p:nvPr>
            <p:ph idx="4294967295"/>
          </p:nvPr>
        </p:nvSpPr>
        <p:spPr>
          <a:xfrm>
            <a:off x="628650" y="2013313"/>
            <a:ext cx="7886700" cy="3476660"/>
          </a:xfrm>
        </p:spPr>
        <p:txBody>
          <a:bodyPr>
            <a:noAutofit/>
          </a:bodyPr>
          <a:lstStyle/>
          <a:p>
            <a:pPr marL="45720" indent="0" algn="r" rtl="1">
              <a:buNone/>
            </a:pPr>
            <a:r>
              <a:rPr lang="fa-IR" sz="2800" dirty="0">
                <a:solidFill>
                  <a:schemeClr val="tx1"/>
                </a:solidFill>
                <a:cs typeface="2  Mitra" panose="00000400000000000000" pitchFamily="2" charset="-78"/>
              </a:rPr>
              <a:t>بررسی اطلاعات تکمیل شده توسط بهورز/ مراقب </a:t>
            </a:r>
            <a:r>
              <a:rPr lang="fa-IR" sz="2800" dirty="0" smtClean="0">
                <a:solidFill>
                  <a:schemeClr val="tx1"/>
                </a:solidFill>
                <a:cs typeface="2  Mitra" panose="00000400000000000000" pitchFamily="2" charset="-78"/>
              </a:rPr>
              <a:t>سلامت</a:t>
            </a:r>
          </a:p>
          <a:p>
            <a:pPr algn="r" rtl="1">
              <a:buFont typeface="Courier New" panose="02070309020205020404" pitchFamily="49" charset="0"/>
              <a:buChar char="o"/>
            </a:pPr>
            <a:r>
              <a:rPr lang="fa-IR" sz="2800" dirty="0">
                <a:solidFill>
                  <a:schemeClr val="tx1"/>
                </a:solidFill>
                <a:cs typeface="2  Mitra" panose="00000400000000000000" pitchFamily="2" charset="-78"/>
              </a:rPr>
              <a:t>گرفتن </a:t>
            </a:r>
            <a:r>
              <a:rPr lang="fa-IR" sz="2800" dirty="0" smtClean="0">
                <a:solidFill>
                  <a:schemeClr val="tx1"/>
                </a:solidFill>
                <a:cs typeface="2  Mitra" panose="00000400000000000000" pitchFamily="2" charset="-78"/>
              </a:rPr>
              <a:t>شرح </a:t>
            </a:r>
            <a:r>
              <a:rPr lang="fa-IR" sz="2800" dirty="0">
                <a:solidFill>
                  <a:schemeClr val="tx1"/>
                </a:solidFill>
                <a:cs typeface="2  Mitra" panose="00000400000000000000" pitchFamily="2" charset="-78"/>
              </a:rPr>
              <a:t>حال </a:t>
            </a:r>
            <a:r>
              <a:rPr lang="fa-IR" sz="2800" dirty="0" smtClean="0">
                <a:solidFill>
                  <a:schemeClr val="tx1"/>
                </a:solidFill>
                <a:cs typeface="2  Mitra" panose="00000400000000000000" pitchFamily="2" charset="-78"/>
              </a:rPr>
              <a:t>تکمیلی</a:t>
            </a:r>
          </a:p>
          <a:p>
            <a:pPr>
              <a:buFont typeface="Courier New" panose="02070309020205020404" pitchFamily="49" charset="0"/>
              <a:buChar char="o"/>
            </a:pPr>
            <a:r>
              <a:rPr lang="fa-IR" sz="2800" dirty="0">
                <a:solidFill>
                  <a:schemeClr val="tx1"/>
                </a:solidFill>
                <a:cs typeface="2  Mitra" panose="00000400000000000000" pitchFamily="2" charset="-78"/>
              </a:rPr>
              <a:t>ارزیابی عملکرد </a:t>
            </a:r>
            <a:r>
              <a:rPr lang="fa-IR" sz="2800" dirty="0" smtClean="0">
                <a:solidFill>
                  <a:schemeClr val="tx1"/>
                </a:solidFill>
                <a:cs typeface="2  Mitra" panose="00000400000000000000" pitchFamily="2" charset="-78"/>
              </a:rPr>
              <a:t>قاعدگی</a:t>
            </a:r>
          </a:p>
          <a:p>
            <a:pPr>
              <a:buFont typeface="Courier New" panose="02070309020205020404" pitchFamily="49" charset="0"/>
              <a:buChar char="o"/>
            </a:pPr>
            <a:r>
              <a:rPr lang="fa-IR" sz="2800" dirty="0">
                <a:solidFill>
                  <a:schemeClr val="tx1"/>
                </a:solidFill>
                <a:cs typeface="2  Mitra" panose="00000400000000000000" pitchFamily="2" charset="-78"/>
              </a:rPr>
              <a:t>ارزیابی سلامت زناشویی</a:t>
            </a:r>
          </a:p>
          <a:p>
            <a:pPr>
              <a:buFont typeface="Courier New" panose="02070309020205020404" pitchFamily="49" charset="0"/>
              <a:buChar char="o"/>
            </a:pPr>
            <a:endParaRPr lang="fa-IR" sz="2400" dirty="0">
              <a:cs typeface="B Nazanin" panose="00000400000000000000" pitchFamily="2" charset="-78"/>
            </a:endParaRPr>
          </a:p>
          <a:p>
            <a:pPr algn="r" rtl="1">
              <a:buFont typeface="Courier New" panose="02070309020205020404" pitchFamily="49" charset="0"/>
              <a:buChar char="o"/>
            </a:pPr>
            <a:endParaRPr lang="fa-IR" dirty="0" smtClean="0">
              <a:cs typeface="B Nazanin" panose="00000400000000000000" pitchFamily="2" charset="-78"/>
            </a:endParaRPr>
          </a:p>
          <a:p>
            <a:pPr algn="r" rtl="1">
              <a:buFont typeface="Courier New" panose="02070309020205020404" pitchFamily="49" charset="0"/>
              <a:buChar char="o"/>
            </a:pPr>
            <a:endParaRPr lang="fa-IR" dirty="0" smtClean="0">
              <a:cs typeface="B Nazanin" panose="00000400000000000000" pitchFamily="2" charset="-78"/>
            </a:endParaRPr>
          </a:p>
        </p:txBody>
      </p:sp>
    </p:spTree>
    <p:extLst>
      <p:ext uri="{BB962C8B-B14F-4D97-AF65-F5344CB8AC3E}">
        <p14:creationId xmlns:p14="http://schemas.microsoft.com/office/powerpoint/2010/main" val="14630941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p:txBody>
          <a:bodyPr>
            <a:normAutofit/>
          </a:bodyPr>
          <a:lstStyle/>
          <a:p>
            <a:pPr marL="0" indent="0">
              <a:buNone/>
            </a:pPr>
            <a:r>
              <a:rPr lang="fa-IR" sz="2400" dirty="0" smtClean="0">
                <a:cs typeface="B Nazanin" panose="00000400000000000000" pitchFamily="2" charset="-78"/>
              </a:rPr>
              <a:t>-</a:t>
            </a:r>
            <a:endParaRPr lang="fa-IR" sz="2400" dirty="0">
              <a:cs typeface="B Nazanin" panose="00000400000000000000" pitchFamily="2" charset="-78"/>
            </a:endParaRPr>
          </a:p>
        </p:txBody>
      </p:sp>
      <p:sp>
        <p:nvSpPr>
          <p:cNvPr id="7" name="Content Placeholder 2"/>
          <p:cNvSpPr>
            <a:spLocks noGrp="1"/>
          </p:cNvSpPr>
          <p:nvPr>
            <p:ph idx="4294967295"/>
          </p:nvPr>
        </p:nvSpPr>
        <p:spPr>
          <a:xfrm>
            <a:off x="685800" y="1905000"/>
            <a:ext cx="8122920" cy="4291756"/>
          </a:xfrm>
          <a:prstGeom prst="rect">
            <a:avLst/>
          </a:prstGeom>
        </p:spPr>
        <p:txBody>
          <a:bodyPr>
            <a:normAutofit/>
          </a:bodyPr>
          <a:lstStyle/>
          <a:p>
            <a:pPr algn="r" rtl="1"/>
            <a:r>
              <a:rPr lang="fa-IR" sz="2800" dirty="0" smtClean="0">
                <a:solidFill>
                  <a:schemeClr val="tx1"/>
                </a:solidFill>
                <a:cs typeface="B Nazanin" panose="00000400000000000000" pitchFamily="2" charset="-78"/>
              </a:rPr>
              <a:t>زنان </a:t>
            </a:r>
            <a:r>
              <a:rPr lang="fa-IR" sz="2800" dirty="0">
                <a:solidFill>
                  <a:schemeClr val="tx1"/>
                </a:solidFill>
                <a:cs typeface="B Nazanin" panose="00000400000000000000" pitchFamily="2" charset="-78"/>
              </a:rPr>
              <a:t>متاهل و دختران مجرد با شک به سندرم تخمدان پلی کیستیک</a:t>
            </a:r>
          </a:p>
          <a:p>
            <a:pPr algn="r" rtl="1"/>
            <a:r>
              <a:rPr lang="fa-IR" sz="2800" dirty="0" smtClean="0">
                <a:solidFill>
                  <a:schemeClr val="tx1"/>
                </a:solidFill>
                <a:cs typeface="B Nazanin" panose="00000400000000000000" pitchFamily="2" charset="-78"/>
              </a:rPr>
              <a:t>زنان </a:t>
            </a:r>
            <a:r>
              <a:rPr lang="fa-IR" sz="2800" dirty="0">
                <a:solidFill>
                  <a:schemeClr val="tx1"/>
                </a:solidFill>
                <a:cs typeface="B Nazanin" panose="00000400000000000000" pitchFamily="2" charset="-78"/>
              </a:rPr>
              <a:t>متاهل و دختران مجرد با شک به اندومتریوز</a:t>
            </a:r>
          </a:p>
          <a:p>
            <a:pPr algn="r" rtl="1"/>
            <a:r>
              <a:rPr lang="fa-IR" sz="2800" dirty="0" smtClean="0">
                <a:solidFill>
                  <a:schemeClr val="tx1"/>
                </a:solidFill>
                <a:cs typeface="B Nazanin" panose="00000400000000000000" pitchFamily="2" charset="-78"/>
              </a:rPr>
              <a:t>زنان </a:t>
            </a:r>
            <a:r>
              <a:rPr lang="fa-IR" sz="2800" dirty="0">
                <a:solidFill>
                  <a:schemeClr val="tx1"/>
                </a:solidFill>
                <a:cs typeface="B Nazanin" panose="00000400000000000000" pitchFamily="2" charset="-78"/>
              </a:rPr>
              <a:t>متاهل با شک به علل زنانه ناباروری</a:t>
            </a:r>
          </a:p>
          <a:p>
            <a:pPr algn="r" rtl="1"/>
            <a:r>
              <a:rPr lang="fa-IR" sz="2800" dirty="0" smtClean="0">
                <a:solidFill>
                  <a:schemeClr val="tx1"/>
                </a:solidFill>
                <a:cs typeface="B Nazanin" panose="00000400000000000000" pitchFamily="2" charset="-78"/>
              </a:rPr>
              <a:t>مردان </a:t>
            </a:r>
            <a:r>
              <a:rPr lang="fa-IR" sz="2800" dirty="0">
                <a:solidFill>
                  <a:schemeClr val="tx1"/>
                </a:solidFill>
                <a:cs typeface="B Nazanin" panose="00000400000000000000" pitchFamily="2" charset="-78"/>
              </a:rPr>
              <a:t>با شک به علل مردانه </a:t>
            </a:r>
            <a:r>
              <a:rPr lang="fa-IR" sz="2800" dirty="0" smtClean="0">
                <a:solidFill>
                  <a:schemeClr val="tx1"/>
                </a:solidFill>
                <a:cs typeface="B Nazanin" panose="00000400000000000000" pitchFamily="2" charset="-78"/>
              </a:rPr>
              <a:t>ناباروری</a:t>
            </a:r>
          </a:p>
          <a:p>
            <a:pPr algn="r" rtl="1"/>
            <a:endParaRPr lang="fa-IR" sz="2800" dirty="0">
              <a:cs typeface="B Nazanin" panose="00000400000000000000" pitchFamily="2" charset="-78"/>
            </a:endParaRPr>
          </a:p>
          <a:p>
            <a:pPr marL="45720" indent="0" algn="r" rtl="1">
              <a:buNone/>
            </a:pPr>
            <a:endParaRPr lang="fa-IR" sz="2800" dirty="0">
              <a:cs typeface="B Nazanin" panose="00000400000000000000" pitchFamily="2" charset="-78"/>
            </a:endParaRPr>
          </a:p>
        </p:txBody>
      </p:sp>
      <p:sp>
        <p:nvSpPr>
          <p:cNvPr id="9" name="Title 1"/>
          <p:cNvSpPr>
            <a:spLocks noGrp="1"/>
          </p:cNvSpPr>
          <p:nvPr>
            <p:ph type="title"/>
          </p:nvPr>
        </p:nvSpPr>
        <p:spPr>
          <a:xfrm>
            <a:off x="1219200" y="603250"/>
            <a:ext cx="7391400" cy="1143000"/>
          </a:xfrm>
        </p:spPr>
        <p:txBody>
          <a:bodyPr>
            <a:normAutofit/>
          </a:bodyPr>
          <a:lstStyle/>
          <a:p>
            <a:pPr marL="0" indent="0" algn="r">
              <a:buNone/>
            </a:pPr>
            <a:r>
              <a:rPr lang="fa-IR" sz="4000" dirty="0" smtClean="0">
                <a:solidFill>
                  <a:schemeClr val="accent1"/>
                </a:solidFill>
                <a:cs typeface="2  Mitra" panose="00000400000000000000" pitchFamily="2" charset="-78"/>
              </a:rPr>
              <a:t>موارد </a:t>
            </a:r>
            <a:r>
              <a:rPr lang="fa-IR" sz="4000" dirty="0">
                <a:solidFill>
                  <a:schemeClr val="accent1"/>
                </a:solidFill>
                <a:cs typeface="2  Mitra" panose="00000400000000000000" pitchFamily="2" charset="-78"/>
              </a:rPr>
              <a:t>نیازمند ارجاع به سطح دوم</a:t>
            </a:r>
            <a:endParaRPr lang="fa-IR" sz="3600" dirty="0">
              <a:solidFill>
                <a:schemeClr val="accent1"/>
              </a:solidFill>
              <a:cs typeface="2  Mitra" panose="00000400000000000000" pitchFamily="2" charset="-78"/>
            </a:endParaRPr>
          </a:p>
        </p:txBody>
      </p:sp>
    </p:spTree>
    <p:extLst>
      <p:ext uri="{BB962C8B-B14F-4D97-AF65-F5344CB8AC3E}">
        <p14:creationId xmlns:p14="http://schemas.microsoft.com/office/powerpoint/2010/main" val="102969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09600"/>
            <a:ext cx="7122111" cy="609600"/>
          </a:xfrm>
        </p:spPr>
        <p:txBody>
          <a:bodyPr/>
          <a:lstStyle/>
          <a:p>
            <a:r>
              <a:rPr lang="fa-IR" sz="4400" dirty="0" smtClean="0">
                <a:solidFill>
                  <a:srgbClr val="0070C0"/>
                </a:solidFill>
                <a:cs typeface="2  Mitra" panose="00000400000000000000" pitchFamily="2" charset="-78"/>
              </a:rPr>
              <a:t>سقط</a:t>
            </a:r>
            <a:endParaRPr lang="fa-IR" sz="4400" dirty="0">
              <a:solidFill>
                <a:srgbClr val="0070C0"/>
              </a:solidFill>
              <a:cs typeface="2  Mitra" panose="00000400000000000000" pitchFamily="2" charset="-78"/>
            </a:endParaRPr>
          </a:p>
        </p:txBody>
      </p:sp>
      <p:sp>
        <p:nvSpPr>
          <p:cNvPr id="3" name="Content Placeholder 2"/>
          <p:cNvSpPr>
            <a:spLocks noGrp="1"/>
          </p:cNvSpPr>
          <p:nvPr>
            <p:ph sz="quarter" idx="13"/>
          </p:nvPr>
        </p:nvSpPr>
        <p:spPr>
          <a:xfrm>
            <a:off x="914400" y="1524000"/>
            <a:ext cx="7162800" cy="3962400"/>
          </a:xfrm>
        </p:spPr>
        <p:txBody>
          <a:bodyPr>
            <a:normAutofit fontScale="92500" lnSpcReduction="20000"/>
          </a:bodyPr>
          <a:lstStyle/>
          <a:p>
            <a:pPr lvl="0" algn="just">
              <a:buBlip>
                <a:blip r:embed="rId2"/>
              </a:buBlip>
            </a:pPr>
            <a:r>
              <a:rPr lang="fa-IR" sz="2800" dirty="0">
                <a:solidFill>
                  <a:schemeClr val="tx1"/>
                </a:solidFill>
                <a:cs typeface="2  Mitra" panose="00000400000000000000" pitchFamily="2" charset="-78"/>
              </a:rPr>
              <a:t>سقط ناخواسته (</a:t>
            </a:r>
            <a:r>
              <a:rPr lang="en-US" sz="2800" dirty="0">
                <a:solidFill>
                  <a:schemeClr val="tx1"/>
                </a:solidFill>
                <a:cs typeface="2  Mitra" panose="00000400000000000000" pitchFamily="2" charset="-78"/>
              </a:rPr>
              <a:t>miscarriage</a:t>
            </a:r>
            <a:r>
              <a:rPr lang="fa-IR" sz="2800" dirty="0">
                <a:solidFill>
                  <a:schemeClr val="tx1"/>
                </a:solidFill>
                <a:cs typeface="2  Mitra" panose="00000400000000000000" pitchFamily="2" charset="-78"/>
              </a:rPr>
              <a:t>) : سقطی که بدون دخالت مادر یا پزشک و به صورت خود به خودی اتفاق افتاده و مخاطرات جسمی و روحی چندانی ندارد.</a:t>
            </a:r>
          </a:p>
          <a:p>
            <a:pPr lvl="0" algn="just">
              <a:buBlip>
                <a:blip r:embed="rId2"/>
              </a:buBlip>
            </a:pPr>
            <a:endParaRPr lang="en-US" sz="2800" dirty="0">
              <a:solidFill>
                <a:schemeClr val="tx1"/>
              </a:solidFill>
              <a:cs typeface="2  Mitra" panose="00000400000000000000" pitchFamily="2" charset="-78"/>
            </a:endParaRPr>
          </a:p>
          <a:p>
            <a:pPr lvl="0" algn="just">
              <a:buBlip>
                <a:blip r:embed="rId2"/>
              </a:buBlip>
            </a:pPr>
            <a:r>
              <a:rPr lang="fa-IR" sz="2800" dirty="0">
                <a:solidFill>
                  <a:schemeClr val="tx1"/>
                </a:solidFill>
                <a:cs typeface="2  Mitra" panose="00000400000000000000" pitchFamily="2" charset="-78"/>
              </a:rPr>
              <a:t>سقط عمدی(</a:t>
            </a:r>
            <a:r>
              <a:rPr lang="en-US" sz="2800" dirty="0">
                <a:solidFill>
                  <a:schemeClr val="tx1"/>
                </a:solidFill>
                <a:cs typeface="2  Mitra" panose="00000400000000000000" pitchFamily="2" charset="-78"/>
              </a:rPr>
              <a:t>abortion</a:t>
            </a:r>
            <a:r>
              <a:rPr lang="fa-IR" sz="2800" dirty="0">
                <a:solidFill>
                  <a:schemeClr val="tx1"/>
                </a:solidFill>
                <a:cs typeface="2  Mitra" panose="00000400000000000000" pitchFamily="2" charset="-78"/>
              </a:rPr>
              <a:t>):</a:t>
            </a:r>
            <a:endParaRPr lang="en-US" sz="2800" dirty="0">
              <a:solidFill>
                <a:schemeClr val="tx1"/>
              </a:solidFill>
              <a:cs typeface="2  Mitra" panose="00000400000000000000" pitchFamily="2" charset="-78"/>
            </a:endParaRPr>
          </a:p>
          <a:p>
            <a:pPr algn="just"/>
            <a:r>
              <a:rPr lang="fa-IR" sz="2800" dirty="0">
                <a:solidFill>
                  <a:schemeClr val="tx1"/>
                </a:solidFill>
                <a:cs typeface="2  Mitra" panose="00000400000000000000" pitchFamily="2" charset="-78"/>
              </a:rPr>
              <a:t>سقط قانونی: سقطی که به دلایل پزشکی (مرتبط با سلامت مادر یا معلولیت شدید جنین) و با تایید پزشکی قانونی اتفاق می افتد.</a:t>
            </a:r>
          </a:p>
          <a:p>
            <a:pPr lvl="0" algn="just"/>
            <a:r>
              <a:rPr lang="fa-IR" sz="2800" dirty="0">
                <a:solidFill>
                  <a:schemeClr val="tx1"/>
                </a:solidFill>
                <a:cs typeface="2  Mitra" panose="00000400000000000000" pitchFamily="2" charset="-78"/>
              </a:rPr>
              <a:t>سقط غیرقانونی: سقطی که به خواست والدین و به صورت غیر قانونی و با کمک گرفتن از دارو یا با کمک پزشکان و ماماهای متخلف صورت می گیرد. </a:t>
            </a:r>
            <a:endParaRPr lang="en-US" sz="2800" dirty="0">
              <a:solidFill>
                <a:schemeClr val="tx1"/>
              </a:solidFill>
              <a:cs typeface="2  Mitra" panose="00000400000000000000" pitchFamily="2" charset="-78"/>
            </a:endParaRPr>
          </a:p>
          <a:p>
            <a:endParaRPr lang="fa-IR" dirty="0"/>
          </a:p>
        </p:txBody>
      </p:sp>
    </p:spTree>
    <p:extLst>
      <p:ext uri="{BB962C8B-B14F-4D97-AF65-F5344CB8AC3E}">
        <p14:creationId xmlns:p14="http://schemas.microsoft.com/office/powerpoint/2010/main" val="11131692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295400" y="1143000"/>
            <a:ext cx="6781800" cy="4114800"/>
          </a:xfrm>
        </p:spPr>
        <p:txBody>
          <a:bodyPr>
            <a:normAutofit lnSpcReduction="10000"/>
          </a:bodyPr>
          <a:lstStyle/>
          <a:p>
            <a:r>
              <a:rPr lang="fa-IR" sz="2800" b="1" dirty="0" smtClean="0">
                <a:cs typeface="2  Mitra" panose="00000400000000000000" pitchFamily="2" charset="-78"/>
              </a:rPr>
              <a:t>سالانه 73 میلیون سقط عمدی در دنیا</a:t>
            </a:r>
          </a:p>
          <a:p>
            <a:r>
              <a:rPr lang="fa-IR" sz="2800" b="1" dirty="0" smtClean="0">
                <a:cs typeface="2  Mitra" panose="00000400000000000000" pitchFamily="2" charset="-78"/>
              </a:rPr>
              <a:t>500-250 </a:t>
            </a:r>
            <a:r>
              <a:rPr lang="fa-IR" sz="2800" b="1" dirty="0">
                <a:cs typeface="2  Mitra" panose="00000400000000000000" pitchFamily="2" charset="-78"/>
              </a:rPr>
              <a:t>هزار مورد </a:t>
            </a:r>
            <a:r>
              <a:rPr lang="fa-IR" sz="2800" b="1" dirty="0">
                <a:solidFill>
                  <a:srgbClr val="FF0000"/>
                </a:solidFill>
                <a:cs typeface="2  Mitra" panose="00000400000000000000" pitchFamily="2" charset="-78"/>
              </a:rPr>
              <a:t>سقط عمدی غیر قانونی </a:t>
            </a:r>
            <a:r>
              <a:rPr lang="fa-IR" sz="2800" b="1" dirty="0">
                <a:cs typeface="2  Mitra" panose="00000400000000000000" pitchFamily="2" charset="-78"/>
              </a:rPr>
              <a:t>در </a:t>
            </a:r>
            <a:r>
              <a:rPr lang="fa-IR" sz="2800" b="1" dirty="0" smtClean="0">
                <a:cs typeface="2  Mitra" panose="00000400000000000000" pitchFamily="2" charset="-78"/>
              </a:rPr>
              <a:t>کشور</a:t>
            </a:r>
          </a:p>
          <a:p>
            <a:r>
              <a:rPr lang="fa-IR" sz="2800" b="1" dirty="0">
                <a:ln>
                  <a:solidFill>
                    <a:srgbClr val="00B050"/>
                  </a:solidFill>
                </a:ln>
                <a:solidFill>
                  <a:srgbClr val="00B050"/>
                </a:solidFill>
                <a:cs typeface="2  Mitra" panose="00000400000000000000" pitchFamily="2" charset="-78"/>
              </a:rPr>
              <a:t>بیش از 90% این جنین ها مشروع </a:t>
            </a:r>
            <a:r>
              <a:rPr lang="fa-IR" sz="2800" b="1" dirty="0">
                <a:cs typeface="2  Mitra" panose="00000400000000000000" pitchFamily="2" charset="-78"/>
              </a:rPr>
              <a:t>هستند </a:t>
            </a:r>
            <a:endParaRPr lang="fa-IR" sz="2800" b="1" dirty="0" smtClean="0">
              <a:cs typeface="2  Mitra" panose="00000400000000000000" pitchFamily="2" charset="-78"/>
            </a:endParaRPr>
          </a:p>
          <a:p>
            <a:pPr marL="45720" indent="0">
              <a:buNone/>
            </a:pPr>
            <a:endParaRPr lang="fa-IR" sz="2800" b="1" dirty="0" smtClean="0">
              <a:cs typeface="2  Mitra" panose="00000400000000000000" pitchFamily="2" charset="-78"/>
            </a:endParaRPr>
          </a:p>
          <a:p>
            <a:pPr marL="45720" indent="0">
              <a:buNone/>
            </a:pPr>
            <a:r>
              <a:rPr lang="fa-IR" sz="2800" b="1" dirty="0" smtClean="0">
                <a:solidFill>
                  <a:schemeClr val="tx1"/>
                </a:solidFill>
                <a:cs typeface="2  Mitra" panose="00000400000000000000" pitchFamily="2" charset="-78"/>
              </a:rPr>
              <a:t>مهم </a:t>
            </a:r>
            <a:r>
              <a:rPr lang="fa-IR" sz="2800" b="1" dirty="0">
                <a:solidFill>
                  <a:schemeClr val="tx1"/>
                </a:solidFill>
                <a:cs typeface="2  Mitra" panose="00000400000000000000" pitchFamily="2" charset="-78"/>
              </a:rPr>
              <a:t>ترین </a:t>
            </a:r>
            <a:r>
              <a:rPr lang="fa-IR" sz="2800" b="1" dirty="0" smtClean="0">
                <a:solidFill>
                  <a:schemeClr val="tx1"/>
                </a:solidFill>
                <a:cs typeface="2  Mitra" panose="00000400000000000000" pitchFamily="2" charset="-78"/>
              </a:rPr>
              <a:t>علل: </a:t>
            </a:r>
          </a:p>
          <a:p>
            <a:r>
              <a:rPr lang="fa-IR" sz="2800" b="1" dirty="0" smtClean="0">
                <a:ln>
                  <a:solidFill>
                    <a:srgbClr val="FF0000"/>
                  </a:solidFill>
                </a:ln>
                <a:solidFill>
                  <a:srgbClr val="FF0000"/>
                </a:solidFill>
                <a:cs typeface="2  Mitra" panose="00000400000000000000" pitchFamily="2" charset="-78"/>
              </a:rPr>
              <a:t>نگرش منفی </a:t>
            </a:r>
            <a:r>
              <a:rPr lang="fa-IR" sz="2800" b="1" dirty="0">
                <a:ln>
                  <a:solidFill>
                    <a:srgbClr val="FF0000"/>
                  </a:solidFill>
                </a:ln>
                <a:solidFill>
                  <a:srgbClr val="FF0000"/>
                </a:solidFill>
                <a:cs typeface="2  Mitra" panose="00000400000000000000" pitchFamily="2" charset="-78"/>
              </a:rPr>
              <a:t>به تعداد فرزند </a:t>
            </a:r>
            <a:r>
              <a:rPr lang="fa-IR" sz="2800" b="1" dirty="0" smtClean="0">
                <a:ln>
                  <a:solidFill>
                    <a:srgbClr val="FF0000"/>
                  </a:solidFill>
                </a:ln>
                <a:solidFill>
                  <a:srgbClr val="FF0000"/>
                </a:solidFill>
                <a:cs typeface="2  Mitra" panose="00000400000000000000" pitchFamily="2" charset="-78"/>
              </a:rPr>
              <a:t>بیشتر</a:t>
            </a:r>
          </a:p>
          <a:p>
            <a:r>
              <a:rPr lang="fa-IR" sz="2800" b="1" dirty="0" smtClean="0">
                <a:ln>
                  <a:solidFill>
                    <a:srgbClr val="FF0000"/>
                  </a:solidFill>
                </a:ln>
                <a:solidFill>
                  <a:srgbClr val="FF0000"/>
                </a:solidFill>
                <a:cs typeface="2  Mitra" panose="00000400000000000000" pitchFamily="2" charset="-78"/>
              </a:rPr>
              <a:t> عدم فاصله مناسب بین فرزندان</a:t>
            </a:r>
            <a:endParaRPr lang="fa-IR" sz="2800" b="1" dirty="0">
              <a:cs typeface="2  Mitra" panose="00000400000000000000" pitchFamily="2" charset="-78"/>
            </a:endParaRPr>
          </a:p>
        </p:txBody>
      </p:sp>
    </p:spTree>
    <p:extLst>
      <p:ext uri="{BB962C8B-B14F-4D97-AF65-F5344CB8AC3E}">
        <p14:creationId xmlns:p14="http://schemas.microsoft.com/office/powerpoint/2010/main" val="32586673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04800" y="1066800"/>
            <a:ext cx="8253414" cy="5029200"/>
          </a:xfrm>
          <a:prstGeom prst="rect">
            <a:avLst/>
          </a:prstGeom>
          <a:solidFill>
            <a:srgbClr val="FFC000"/>
          </a:solidFill>
        </p:spPr>
      </p:pic>
      <p:cxnSp>
        <p:nvCxnSpPr>
          <p:cNvPr id="6" name="Straight Connector 5"/>
          <p:cNvCxnSpPr/>
          <p:nvPr/>
        </p:nvCxnSpPr>
        <p:spPr>
          <a:xfrm>
            <a:off x="6553200" y="4724400"/>
            <a:ext cx="990600" cy="0"/>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74337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Connector: Elbow 14">
            <a:extLst>
              <a:ext uri="{FF2B5EF4-FFF2-40B4-BE49-F238E27FC236}">
                <a16:creationId xmlns:a16="http://schemas.microsoft.com/office/drawing/2014/main" xmlns="" id="{65DB4813-D131-49A8-AADB-310529C96599}"/>
              </a:ext>
            </a:extLst>
          </p:cNvPr>
          <p:cNvCxnSpPr>
            <a:cxnSpLocks/>
            <a:stCxn id="13" idx="7"/>
          </p:cNvCxnSpPr>
          <p:nvPr/>
        </p:nvCxnSpPr>
        <p:spPr>
          <a:xfrm rot="16200000" flipH="1">
            <a:off x="5907701" y="1832018"/>
            <a:ext cx="213286" cy="1685247"/>
          </a:xfrm>
          <a:prstGeom prst="bentConnector4">
            <a:avLst>
              <a:gd name="adj1" fmla="val -107180"/>
              <a:gd name="adj2" fmla="val 5993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xmlns="" id="{8B2CB8C7-B563-4DA2-ADC4-EADFE465B2FD}"/>
              </a:ext>
            </a:extLst>
          </p:cNvPr>
          <p:cNvCxnSpPr>
            <a:cxnSpLocks/>
            <a:stCxn id="13" idx="6"/>
          </p:cNvCxnSpPr>
          <p:nvPr/>
        </p:nvCxnSpPr>
        <p:spPr>
          <a:xfrm>
            <a:off x="5506450" y="3478547"/>
            <a:ext cx="1571762" cy="670631"/>
          </a:xfrm>
          <a:prstGeom prst="bentConnector3">
            <a:avLst>
              <a:gd name="adj1" fmla="val 50000"/>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xmlns="" id="{C3400EF1-BF13-4247-9EDD-57F9789AAE85}"/>
              </a:ext>
            </a:extLst>
          </p:cNvPr>
          <p:cNvCxnSpPr>
            <a:cxnSpLocks/>
            <a:stCxn id="94" idx="6"/>
            <a:endCxn id="13" idx="2"/>
          </p:cNvCxnSpPr>
          <p:nvPr/>
        </p:nvCxnSpPr>
        <p:spPr>
          <a:xfrm flipV="1">
            <a:off x="2752967" y="3478550"/>
            <a:ext cx="467810" cy="629731"/>
          </a:xfrm>
          <a:prstGeom prst="bentConnector3">
            <a:avLst>
              <a:gd name="adj1" fmla="val 50000"/>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xmlns="" id="{E7C6340B-9C06-4824-97B0-F78178C2F32F}"/>
              </a:ext>
            </a:extLst>
          </p:cNvPr>
          <p:cNvCxnSpPr>
            <a:cxnSpLocks/>
            <a:stCxn id="100" idx="6"/>
            <a:endCxn id="13" idx="1"/>
          </p:cNvCxnSpPr>
          <p:nvPr/>
        </p:nvCxnSpPr>
        <p:spPr>
          <a:xfrm>
            <a:off x="2793862" y="2083400"/>
            <a:ext cx="761645" cy="484598"/>
          </a:xfrm>
          <a:prstGeom prst="bentConnector2">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xmlns="" id="{F2D44D5A-3504-4DF4-9675-927EB3096831}"/>
              </a:ext>
            </a:extLst>
          </p:cNvPr>
          <p:cNvCxnSpPr>
            <a:cxnSpLocks/>
          </p:cNvCxnSpPr>
          <p:nvPr/>
        </p:nvCxnSpPr>
        <p:spPr>
          <a:xfrm flipV="1">
            <a:off x="2634785" y="4601597"/>
            <a:ext cx="1171985" cy="1128084"/>
          </a:xfrm>
          <a:prstGeom prst="bentConnector3">
            <a:avLst>
              <a:gd name="adj1" fmla="val 50000"/>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xmlns="" id="{6826FC71-5D7C-4D22-A523-A74F83778CC7}"/>
              </a:ext>
            </a:extLst>
          </p:cNvPr>
          <p:cNvCxnSpPr>
            <a:cxnSpLocks/>
            <a:stCxn id="13" idx="5"/>
          </p:cNvCxnSpPr>
          <p:nvPr/>
        </p:nvCxnSpPr>
        <p:spPr>
          <a:xfrm rot="16200000" flipH="1">
            <a:off x="5652232" y="3908583"/>
            <a:ext cx="662668" cy="1623690"/>
          </a:xfrm>
          <a:prstGeom prst="bentConnector2">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xmlns="" id="{64162078-D6B4-4423-9234-27460A5865FD}"/>
              </a:ext>
            </a:extLst>
          </p:cNvPr>
          <p:cNvCxnSpPr>
            <a:cxnSpLocks/>
            <a:endCxn id="88" idx="0"/>
          </p:cNvCxnSpPr>
          <p:nvPr/>
        </p:nvCxnSpPr>
        <p:spPr>
          <a:xfrm rot="16200000" flipH="1">
            <a:off x="4805341" y="4677359"/>
            <a:ext cx="1710295" cy="478716"/>
          </a:xfrm>
          <a:prstGeom prst="bentConnector3">
            <a:avLst>
              <a:gd name="adj1" fmla="val 50000"/>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xmlns="" id="{7823C678-4204-4288-A746-C7EC5540C7A3}"/>
              </a:ext>
            </a:extLst>
          </p:cNvPr>
          <p:cNvCxnSpPr>
            <a:cxnSpLocks/>
            <a:endCxn id="13" idx="0"/>
          </p:cNvCxnSpPr>
          <p:nvPr/>
        </p:nvCxnSpPr>
        <p:spPr>
          <a:xfrm rot="10800000" flipV="1">
            <a:off x="4363617" y="1431000"/>
            <a:ext cx="1181258" cy="759836"/>
          </a:xfrm>
          <a:prstGeom prst="bentConnector2">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xmlns="" id="{0FC8BEB9-80DF-41AC-889C-7B120AF1A59D}"/>
              </a:ext>
            </a:extLst>
          </p:cNvPr>
          <p:cNvGrpSpPr/>
          <p:nvPr/>
        </p:nvGrpSpPr>
        <p:grpSpPr>
          <a:xfrm>
            <a:off x="5211670" y="1006882"/>
            <a:ext cx="589562" cy="621923"/>
            <a:chOff x="6911932" y="1006876"/>
            <a:chExt cx="786082" cy="621923"/>
          </a:xfrm>
        </p:grpSpPr>
        <p:sp>
          <p:nvSpPr>
            <p:cNvPr id="72" name="Oval 71">
              <a:extLst>
                <a:ext uri="{FF2B5EF4-FFF2-40B4-BE49-F238E27FC236}">
                  <a16:creationId xmlns:a16="http://schemas.microsoft.com/office/drawing/2014/main" xmlns="" id="{CE36749F-D269-44CA-AB08-8A46467A935C}"/>
                </a:ext>
              </a:extLst>
            </p:cNvPr>
            <p:cNvSpPr/>
            <p:nvPr/>
          </p:nvSpPr>
          <p:spPr>
            <a:xfrm>
              <a:off x="7007375" y="1006876"/>
              <a:ext cx="618218" cy="618218"/>
            </a:xfrm>
            <a:prstGeom prst="ellipse">
              <a:avLst/>
            </a:prstGeom>
            <a:solidFill>
              <a:schemeClr val="accent1">
                <a:lumMod val="60000"/>
                <a:lumOff val="40000"/>
              </a:schemeClr>
            </a:solidFill>
            <a:ln w="28575">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3" name="Rectangle 72">
              <a:extLst>
                <a:ext uri="{FF2B5EF4-FFF2-40B4-BE49-F238E27FC236}">
                  <a16:creationId xmlns:a16="http://schemas.microsoft.com/office/drawing/2014/main" xmlns="" id="{767F4856-7B50-4B02-AB67-5720A0C9B4B2}"/>
                </a:ext>
              </a:extLst>
            </p:cNvPr>
            <p:cNvSpPr/>
            <p:nvPr/>
          </p:nvSpPr>
          <p:spPr>
            <a:xfrm>
              <a:off x="6911932" y="1105579"/>
              <a:ext cx="786082" cy="523220"/>
            </a:xfrm>
            <a:prstGeom prst="rect">
              <a:avLst/>
            </a:prstGeom>
          </p:spPr>
          <p:txBody>
            <a:bodyPr wrap="square">
              <a:spAutoFit/>
            </a:bodyPr>
            <a:lstStyle/>
            <a:p>
              <a:pPr algn="ctr" rtl="1"/>
              <a:r>
                <a:rPr lang="fa-IR" sz="2800" b="1" spc="-150" dirty="0">
                  <a:solidFill>
                    <a:schemeClr val="bg1"/>
                  </a:solidFill>
                  <a:cs typeface="B Roya" panose="00000400000000000000" pitchFamily="2" charset="-78"/>
                </a:rPr>
                <a:t>1</a:t>
              </a:r>
            </a:p>
          </p:txBody>
        </p:sp>
      </p:grpSp>
      <p:grpSp>
        <p:nvGrpSpPr>
          <p:cNvPr id="74" name="Group 73">
            <a:extLst>
              <a:ext uri="{FF2B5EF4-FFF2-40B4-BE49-F238E27FC236}">
                <a16:creationId xmlns:a16="http://schemas.microsoft.com/office/drawing/2014/main" xmlns="" id="{66BBC28A-3BD5-48FC-9E9B-37BE220BEB65}"/>
              </a:ext>
            </a:extLst>
          </p:cNvPr>
          <p:cNvGrpSpPr/>
          <p:nvPr/>
        </p:nvGrpSpPr>
        <p:grpSpPr>
          <a:xfrm>
            <a:off x="5852996" y="934103"/>
            <a:ext cx="2389456" cy="690992"/>
            <a:chOff x="5261799" y="1583381"/>
            <a:chExt cx="3185941" cy="690992"/>
          </a:xfrm>
        </p:grpSpPr>
        <p:sp>
          <p:nvSpPr>
            <p:cNvPr id="75" name="Rectangle: Rounded Corners 74">
              <a:extLst>
                <a:ext uri="{FF2B5EF4-FFF2-40B4-BE49-F238E27FC236}">
                  <a16:creationId xmlns:a16="http://schemas.microsoft.com/office/drawing/2014/main" xmlns="" id="{9EF8AD86-E2E3-4AFC-954D-7A89835A7E24}"/>
                </a:ext>
              </a:extLst>
            </p:cNvPr>
            <p:cNvSpPr/>
            <p:nvPr/>
          </p:nvSpPr>
          <p:spPr>
            <a:xfrm>
              <a:off x="5269835" y="1593256"/>
              <a:ext cx="3177905" cy="681117"/>
            </a:xfrm>
            <a:prstGeom prst="roundRect">
              <a:avLst>
                <a:gd name="adj" fmla="val 5137"/>
              </a:avLst>
            </a:prstGeom>
            <a:solidFill>
              <a:schemeClr val="bg1"/>
            </a:solidFill>
            <a:ln w="19050">
              <a:solidFill>
                <a:schemeClr val="bg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w="19050">
                  <a:solidFill>
                    <a:schemeClr val="tx1"/>
                  </a:solidFill>
                </a:ln>
              </a:endParaRPr>
            </a:p>
          </p:txBody>
        </p:sp>
        <p:sp>
          <p:nvSpPr>
            <p:cNvPr id="76" name="Rectangle 75">
              <a:extLst>
                <a:ext uri="{FF2B5EF4-FFF2-40B4-BE49-F238E27FC236}">
                  <a16:creationId xmlns:a16="http://schemas.microsoft.com/office/drawing/2014/main" xmlns="" id="{5D236F39-CFA9-47A8-8A25-5FCF923A1EE1}"/>
                </a:ext>
              </a:extLst>
            </p:cNvPr>
            <p:cNvSpPr/>
            <p:nvPr/>
          </p:nvSpPr>
          <p:spPr>
            <a:xfrm>
              <a:off x="5261799" y="1583381"/>
              <a:ext cx="3177905" cy="646331"/>
            </a:xfrm>
            <a:prstGeom prst="rect">
              <a:avLst/>
            </a:prstGeom>
          </p:spPr>
          <p:txBody>
            <a:bodyPr wrap="square">
              <a:spAutoFit/>
            </a:bodyPr>
            <a:lstStyle/>
            <a:p>
              <a:pPr algn="just" rtl="1">
                <a:buBlip>
                  <a:blip r:embed="rId2"/>
                </a:buBlip>
              </a:pPr>
              <a:r>
                <a:rPr lang="fa-IR" b="1" dirty="0">
                  <a:solidFill>
                    <a:schemeClr val="accent1">
                      <a:lumMod val="50000"/>
                    </a:schemeClr>
                  </a:solidFill>
                  <a:cs typeface="B Nazanin" panose="00000400000000000000" pitchFamily="2" charset="-78"/>
                </a:rPr>
                <a:t>رسيدن فرزندان به تعداد دلخواه</a:t>
              </a:r>
            </a:p>
          </p:txBody>
        </p:sp>
      </p:grpSp>
      <p:grpSp>
        <p:nvGrpSpPr>
          <p:cNvPr id="78" name="Group 77">
            <a:extLst>
              <a:ext uri="{FF2B5EF4-FFF2-40B4-BE49-F238E27FC236}">
                <a16:creationId xmlns:a16="http://schemas.microsoft.com/office/drawing/2014/main" xmlns="" id="{0F0676CA-11F9-4731-9394-27BE7122BA10}"/>
              </a:ext>
            </a:extLst>
          </p:cNvPr>
          <p:cNvGrpSpPr/>
          <p:nvPr/>
        </p:nvGrpSpPr>
        <p:grpSpPr>
          <a:xfrm>
            <a:off x="6811151" y="2375838"/>
            <a:ext cx="589562" cy="640278"/>
            <a:chOff x="6911932" y="1006876"/>
            <a:chExt cx="786082" cy="640278"/>
          </a:xfrm>
        </p:grpSpPr>
        <p:sp>
          <p:nvSpPr>
            <p:cNvPr id="79" name="Oval 78">
              <a:extLst>
                <a:ext uri="{FF2B5EF4-FFF2-40B4-BE49-F238E27FC236}">
                  <a16:creationId xmlns:a16="http://schemas.microsoft.com/office/drawing/2014/main" xmlns="" id="{2924923C-97D8-4A51-B2C4-FA97560B4D27}"/>
                </a:ext>
              </a:extLst>
            </p:cNvPr>
            <p:cNvSpPr/>
            <p:nvPr/>
          </p:nvSpPr>
          <p:spPr>
            <a:xfrm>
              <a:off x="7007375" y="1006876"/>
              <a:ext cx="618218" cy="618218"/>
            </a:xfrm>
            <a:prstGeom prst="ellipse">
              <a:avLst/>
            </a:prstGeom>
            <a:solidFill>
              <a:schemeClr val="accent1">
                <a:lumMod val="60000"/>
                <a:lumOff val="40000"/>
              </a:schemeClr>
            </a:solidFill>
            <a:ln w="28575">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0" name="Rectangle 79">
              <a:extLst>
                <a:ext uri="{FF2B5EF4-FFF2-40B4-BE49-F238E27FC236}">
                  <a16:creationId xmlns:a16="http://schemas.microsoft.com/office/drawing/2014/main" xmlns="" id="{DE19D4FC-E7C2-4CCA-8765-4145A4246D78}"/>
                </a:ext>
              </a:extLst>
            </p:cNvPr>
            <p:cNvSpPr/>
            <p:nvPr/>
          </p:nvSpPr>
          <p:spPr>
            <a:xfrm>
              <a:off x="6911932" y="1123934"/>
              <a:ext cx="786082" cy="523220"/>
            </a:xfrm>
            <a:prstGeom prst="rect">
              <a:avLst/>
            </a:prstGeom>
          </p:spPr>
          <p:txBody>
            <a:bodyPr wrap="square">
              <a:spAutoFit/>
            </a:bodyPr>
            <a:lstStyle/>
            <a:p>
              <a:pPr algn="ctr" rtl="1"/>
              <a:r>
                <a:rPr lang="fa-IR" sz="2800" b="1" spc="-150" dirty="0">
                  <a:solidFill>
                    <a:schemeClr val="bg1"/>
                  </a:solidFill>
                  <a:cs typeface="B Roya" panose="00000400000000000000" pitchFamily="2" charset="-78"/>
                </a:rPr>
                <a:t>2</a:t>
              </a:r>
            </a:p>
          </p:txBody>
        </p:sp>
      </p:grpSp>
      <p:grpSp>
        <p:nvGrpSpPr>
          <p:cNvPr id="81" name="Group 80">
            <a:extLst>
              <a:ext uri="{FF2B5EF4-FFF2-40B4-BE49-F238E27FC236}">
                <a16:creationId xmlns:a16="http://schemas.microsoft.com/office/drawing/2014/main" xmlns="" id="{6334FC5A-C916-4B20-B43F-77D8ED402EE0}"/>
              </a:ext>
            </a:extLst>
          </p:cNvPr>
          <p:cNvGrpSpPr/>
          <p:nvPr/>
        </p:nvGrpSpPr>
        <p:grpSpPr>
          <a:xfrm>
            <a:off x="7016938" y="3752460"/>
            <a:ext cx="589562" cy="631813"/>
            <a:chOff x="6911932" y="1006876"/>
            <a:chExt cx="786082" cy="631813"/>
          </a:xfrm>
        </p:grpSpPr>
        <p:sp>
          <p:nvSpPr>
            <p:cNvPr id="82" name="Oval 81">
              <a:extLst>
                <a:ext uri="{FF2B5EF4-FFF2-40B4-BE49-F238E27FC236}">
                  <a16:creationId xmlns:a16="http://schemas.microsoft.com/office/drawing/2014/main" xmlns="" id="{7E3EC0B2-CDCF-4720-A13C-16F935111A70}"/>
                </a:ext>
              </a:extLst>
            </p:cNvPr>
            <p:cNvSpPr/>
            <p:nvPr/>
          </p:nvSpPr>
          <p:spPr>
            <a:xfrm>
              <a:off x="7007375" y="1006876"/>
              <a:ext cx="618218" cy="618218"/>
            </a:xfrm>
            <a:prstGeom prst="ellipse">
              <a:avLst/>
            </a:prstGeom>
            <a:solidFill>
              <a:schemeClr val="accent1">
                <a:lumMod val="60000"/>
                <a:lumOff val="40000"/>
              </a:schemeClr>
            </a:solidFill>
            <a:ln w="28575">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3" name="Rectangle 82">
              <a:extLst>
                <a:ext uri="{FF2B5EF4-FFF2-40B4-BE49-F238E27FC236}">
                  <a16:creationId xmlns:a16="http://schemas.microsoft.com/office/drawing/2014/main" xmlns="" id="{47CD209E-0117-4E91-96C1-7D5F9A8ABFE0}"/>
                </a:ext>
              </a:extLst>
            </p:cNvPr>
            <p:cNvSpPr/>
            <p:nvPr/>
          </p:nvSpPr>
          <p:spPr>
            <a:xfrm>
              <a:off x="6911932" y="1115469"/>
              <a:ext cx="786082" cy="523220"/>
            </a:xfrm>
            <a:prstGeom prst="rect">
              <a:avLst/>
            </a:prstGeom>
          </p:spPr>
          <p:txBody>
            <a:bodyPr wrap="square">
              <a:spAutoFit/>
            </a:bodyPr>
            <a:lstStyle/>
            <a:p>
              <a:pPr algn="ctr" rtl="1"/>
              <a:r>
                <a:rPr lang="fa-IR" sz="2800" b="1" spc="-150" dirty="0">
                  <a:solidFill>
                    <a:schemeClr val="bg1"/>
                  </a:solidFill>
                  <a:cs typeface="B Roya" panose="00000400000000000000" pitchFamily="2" charset="-78"/>
                </a:rPr>
                <a:t>3</a:t>
              </a:r>
            </a:p>
          </p:txBody>
        </p:sp>
      </p:grpSp>
      <p:grpSp>
        <p:nvGrpSpPr>
          <p:cNvPr id="84" name="Group 83">
            <a:extLst>
              <a:ext uri="{FF2B5EF4-FFF2-40B4-BE49-F238E27FC236}">
                <a16:creationId xmlns:a16="http://schemas.microsoft.com/office/drawing/2014/main" xmlns="" id="{A3CD25F4-4F00-4CA3-9B18-9A4AD385A6F6}"/>
              </a:ext>
            </a:extLst>
          </p:cNvPr>
          <p:cNvGrpSpPr/>
          <p:nvPr/>
        </p:nvGrpSpPr>
        <p:grpSpPr>
          <a:xfrm>
            <a:off x="6711598" y="4681252"/>
            <a:ext cx="589562" cy="639125"/>
            <a:chOff x="6911932" y="1006876"/>
            <a:chExt cx="786082" cy="639125"/>
          </a:xfrm>
        </p:grpSpPr>
        <p:sp>
          <p:nvSpPr>
            <p:cNvPr id="85" name="Oval 84">
              <a:extLst>
                <a:ext uri="{FF2B5EF4-FFF2-40B4-BE49-F238E27FC236}">
                  <a16:creationId xmlns:a16="http://schemas.microsoft.com/office/drawing/2014/main" xmlns="" id="{46A9D712-FB9B-4BBA-BE30-66B2C12FE49F}"/>
                </a:ext>
              </a:extLst>
            </p:cNvPr>
            <p:cNvSpPr/>
            <p:nvPr/>
          </p:nvSpPr>
          <p:spPr>
            <a:xfrm>
              <a:off x="7007375" y="1006876"/>
              <a:ext cx="618218" cy="618218"/>
            </a:xfrm>
            <a:prstGeom prst="ellipse">
              <a:avLst/>
            </a:prstGeom>
            <a:solidFill>
              <a:schemeClr val="accent1">
                <a:lumMod val="60000"/>
                <a:lumOff val="40000"/>
              </a:schemeClr>
            </a:solidFill>
            <a:ln w="28575">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6" name="Rectangle 85">
              <a:extLst>
                <a:ext uri="{FF2B5EF4-FFF2-40B4-BE49-F238E27FC236}">
                  <a16:creationId xmlns:a16="http://schemas.microsoft.com/office/drawing/2014/main" xmlns="" id="{620E4FC3-5EB8-4C45-A779-C9E91A5879F4}"/>
                </a:ext>
              </a:extLst>
            </p:cNvPr>
            <p:cNvSpPr/>
            <p:nvPr/>
          </p:nvSpPr>
          <p:spPr>
            <a:xfrm>
              <a:off x="6911932" y="1122781"/>
              <a:ext cx="786082" cy="523220"/>
            </a:xfrm>
            <a:prstGeom prst="rect">
              <a:avLst/>
            </a:prstGeom>
          </p:spPr>
          <p:txBody>
            <a:bodyPr wrap="square">
              <a:spAutoFit/>
            </a:bodyPr>
            <a:lstStyle/>
            <a:p>
              <a:pPr algn="ctr" rtl="1"/>
              <a:r>
                <a:rPr lang="fa-IR" sz="2800" b="1" spc="-150" dirty="0">
                  <a:solidFill>
                    <a:schemeClr val="bg1"/>
                  </a:solidFill>
                  <a:cs typeface="B Roya" panose="00000400000000000000" pitchFamily="2" charset="-78"/>
                </a:rPr>
                <a:t>4</a:t>
              </a:r>
            </a:p>
          </p:txBody>
        </p:sp>
      </p:grpSp>
      <p:grpSp>
        <p:nvGrpSpPr>
          <p:cNvPr id="87" name="Group 86">
            <a:extLst>
              <a:ext uri="{FF2B5EF4-FFF2-40B4-BE49-F238E27FC236}">
                <a16:creationId xmlns:a16="http://schemas.microsoft.com/office/drawing/2014/main" xmlns="" id="{E1977DAC-917F-49E1-A4F5-44235D183E8A}"/>
              </a:ext>
            </a:extLst>
          </p:cNvPr>
          <p:cNvGrpSpPr/>
          <p:nvPr/>
        </p:nvGrpSpPr>
        <p:grpSpPr>
          <a:xfrm>
            <a:off x="5596430" y="5771866"/>
            <a:ext cx="589562" cy="628631"/>
            <a:chOff x="6911932" y="1006876"/>
            <a:chExt cx="786082" cy="628631"/>
          </a:xfrm>
        </p:grpSpPr>
        <p:sp>
          <p:nvSpPr>
            <p:cNvPr id="88" name="Oval 87">
              <a:extLst>
                <a:ext uri="{FF2B5EF4-FFF2-40B4-BE49-F238E27FC236}">
                  <a16:creationId xmlns:a16="http://schemas.microsoft.com/office/drawing/2014/main" xmlns="" id="{62E18984-4C24-4957-A991-929F48A500B1}"/>
                </a:ext>
              </a:extLst>
            </p:cNvPr>
            <p:cNvSpPr/>
            <p:nvPr/>
          </p:nvSpPr>
          <p:spPr>
            <a:xfrm>
              <a:off x="7007375" y="1006876"/>
              <a:ext cx="618218" cy="618218"/>
            </a:xfrm>
            <a:prstGeom prst="ellipse">
              <a:avLst/>
            </a:prstGeom>
            <a:solidFill>
              <a:schemeClr val="accent1">
                <a:lumMod val="60000"/>
                <a:lumOff val="40000"/>
              </a:schemeClr>
            </a:solidFill>
            <a:ln w="28575">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9" name="Rectangle 88">
              <a:extLst>
                <a:ext uri="{FF2B5EF4-FFF2-40B4-BE49-F238E27FC236}">
                  <a16:creationId xmlns:a16="http://schemas.microsoft.com/office/drawing/2014/main" xmlns="" id="{82CF219A-3D00-4B04-92C9-EF05C375C968}"/>
                </a:ext>
              </a:extLst>
            </p:cNvPr>
            <p:cNvSpPr/>
            <p:nvPr/>
          </p:nvSpPr>
          <p:spPr>
            <a:xfrm>
              <a:off x="6911932" y="1112287"/>
              <a:ext cx="786082" cy="523220"/>
            </a:xfrm>
            <a:prstGeom prst="rect">
              <a:avLst/>
            </a:prstGeom>
          </p:spPr>
          <p:txBody>
            <a:bodyPr wrap="square">
              <a:spAutoFit/>
            </a:bodyPr>
            <a:lstStyle/>
            <a:p>
              <a:pPr algn="ctr" rtl="1"/>
              <a:r>
                <a:rPr lang="fa-IR" sz="2800" b="1" spc="-150" dirty="0">
                  <a:solidFill>
                    <a:schemeClr val="bg1"/>
                  </a:solidFill>
                  <a:cs typeface="B Roya" panose="00000400000000000000" pitchFamily="2" charset="-78"/>
                </a:rPr>
                <a:t>5</a:t>
              </a:r>
            </a:p>
          </p:txBody>
        </p:sp>
      </p:grpSp>
      <p:grpSp>
        <p:nvGrpSpPr>
          <p:cNvPr id="90" name="Group 89">
            <a:extLst>
              <a:ext uri="{FF2B5EF4-FFF2-40B4-BE49-F238E27FC236}">
                <a16:creationId xmlns:a16="http://schemas.microsoft.com/office/drawing/2014/main" xmlns="" id="{29F00A18-7769-4019-984F-0FE78F29476D}"/>
              </a:ext>
            </a:extLst>
          </p:cNvPr>
          <p:cNvGrpSpPr/>
          <p:nvPr/>
        </p:nvGrpSpPr>
        <p:grpSpPr>
          <a:xfrm>
            <a:off x="2501258" y="5428921"/>
            <a:ext cx="589562" cy="618218"/>
            <a:chOff x="6911932" y="1006876"/>
            <a:chExt cx="786082" cy="618218"/>
          </a:xfrm>
        </p:grpSpPr>
        <p:sp>
          <p:nvSpPr>
            <p:cNvPr id="91" name="Oval 90">
              <a:extLst>
                <a:ext uri="{FF2B5EF4-FFF2-40B4-BE49-F238E27FC236}">
                  <a16:creationId xmlns:a16="http://schemas.microsoft.com/office/drawing/2014/main" xmlns="" id="{C0AA9585-E786-4D5A-8B76-D7BB2901B503}"/>
                </a:ext>
              </a:extLst>
            </p:cNvPr>
            <p:cNvSpPr/>
            <p:nvPr/>
          </p:nvSpPr>
          <p:spPr>
            <a:xfrm>
              <a:off x="7007375" y="1006876"/>
              <a:ext cx="618218" cy="618218"/>
            </a:xfrm>
            <a:prstGeom prst="ellipse">
              <a:avLst/>
            </a:prstGeom>
            <a:solidFill>
              <a:schemeClr val="accent1">
                <a:lumMod val="60000"/>
                <a:lumOff val="40000"/>
              </a:schemeClr>
            </a:solidFill>
            <a:ln w="28575">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2" name="Rectangle 91">
              <a:extLst>
                <a:ext uri="{FF2B5EF4-FFF2-40B4-BE49-F238E27FC236}">
                  <a16:creationId xmlns:a16="http://schemas.microsoft.com/office/drawing/2014/main" xmlns="" id="{26F2F988-7DD1-41CF-96EC-5032B72B8E30}"/>
                </a:ext>
              </a:extLst>
            </p:cNvPr>
            <p:cNvSpPr/>
            <p:nvPr/>
          </p:nvSpPr>
          <p:spPr>
            <a:xfrm>
              <a:off x="6911932" y="1095187"/>
              <a:ext cx="786082" cy="523220"/>
            </a:xfrm>
            <a:prstGeom prst="rect">
              <a:avLst/>
            </a:prstGeom>
          </p:spPr>
          <p:txBody>
            <a:bodyPr wrap="square">
              <a:spAutoFit/>
            </a:bodyPr>
            <a:lstStyle/>
            <a:p>
              <a:pPr algn="ctr" rtl="1"/>
              <a:r>
                <a:rPr lang="fa-IR" sz="2800" b="1" spc="-150" dirty="0">
                  <a:solidFill>
                    <a:schemeClr val="bg1"/>
                  </a:solidFill>
                  <a:cs typeface="B Roya" panose="00000400000000000000" pitchFamily="2" charset="-78"/>
                </a:rPr>
                <a:t>6</a:t>
              </a:r>
            </a:p>
          </p:txBody>
        </p:sp>
      </p:grpSp>
      <p:grpSp>
        <p:nvGrpSpPr>
          <p:cNvPr id="93" name="Group 92">
            <a:extLst>
              <a:ext uri="{FF2B5EF4-FFF2-40B4-BE49-F238E27FC236}">
                <a16:creationId xmlns:a16="http://schemas.microsoft.com/office/drawing/2014/main" xmlns="" id="{8102E0A5-9C96-4707-B152-936678D3E2B6}"/>
              </a:ext>
            </a:extLst>
          </p:cNvPr>
          <p:cNvGrpSpPr/>
          <p:nvPr/>
        </p:nvGrpSpPr>
        <p:grpSpPr>
          <a:xfrm>
            <a:off x="2217721" y="3799173"/>
            <a:ext cx="589562" cy="636805"/>
            <a:chOff x="6911932" y="1006876"/>
            <a:chExt cx="786082" cy="636805"/>
          </a:xfrm>
        </p:grpSpPr>
        <p:sp>
          <p:nvSpPr>
            <p:cNvPr id="94" name="Oval 93">
              <a:extLst>
                <a:ext uri="{FF2B5EF4-FFF2-40B4-BE49-F238E27FC236}">
                  <a16:creationId xmlns:a16="http://schemas.microsoft.com/office/drawing/2014/main" xmlns="" id="{F52D9855-D6FC-48F0-A94C-566A2EA6784F}"/>
                </a:ext>
              </a:extLst>
            </p:cNvPr>
            <p:cNvSpPr/>
            <p:nvPr/>
          </p:nvSpPr>
          <p:spPr>
            <a:xfrm>
              <a:off x="7007375" y="1006876"/>
              <a:ext cx="618218" cy="618218"/>
            </a:xfrm>
            <a:prstGeom prst="ellipse">
              <a:avLst/>
            </a:prstGeom>
            <a:solidFill>
              <a:schemeClr val="accent1">
                <a:lumMod val="60000"/>
                <a:lumOff val="40000"/>
              </a:schemeClr>
            </a:solidFill>
            <a:ln w="28575">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5" name="Rectangle 94">
              <a:extLst>
                <a:ext uri="{FF2B5EF4-FFF2-40B4-BE49-F238E27FC236}">
                  <a16:creationId xmlns:a16="http://schemas.microsoft.com/office/drawing/2014/main" xmlns="" id="{B2B04F0A-4D13-4AA6-8EC2-D171C25D3AD4}"/>
                </a:ext>
              </a:extLst>
            </p:cNvPr>
            <p:cNvSpPr/>
            <p:nvPr/>
          </p:nvSpPr>
          <p:spPr>
            <a:xfrm>
              <a:off x="6911932" y="1120461"/>
              <a:ext cx="786082" cy="523220"/>
            </a:xfrm>
            <a:prstGeom prst="rect">
              <a:avLst/>
            </a:prstGeom>
          </p:spPr>
          <p:txBody>
            <a:bodyPr wrap="square">
              <a:spAutoFit/>
            </a:bodyPr>
            <a:lstStyle/>
            <a:p>
              <a:pPr algn="ctr" rtl="1"/>
              <a:r>
                <a:rPr lang="fa-IR" sz="2800" b="1" spc="-150" dirty="0">
                  <a:solidFill>
                    <a:schemeClr val="bg1"/>
                  </a:solidFill>
                  <a:cs typeface="B Roya" panose="00000400000000000000" pitchFamily="2" charset="-78"/>
                </a:rPr>
                <a:t>7</a:t>
              </a:r>
            </a:p>
          </p:txBody>
        </p:sp>
      </p:grpSp>
      <p:grpSp>
        <p:nvGrpSpPr>
          <p:cNvPr id="99" name="Group 98">
            <a:extLst>
              <a:ext uri="{FF2B5EF4-FFF2-40B4-BE49-F238E27FC236}">
                <a16:creationId xmlns:a16="http://schemas.microsoft.com/office/drawing/2014/main" xmlns="" id="{50E7EF10-C334-4E34-8F9E-B5223ABDFC07}"/>
              </a:ext>
            </a:extLst>
          </p:cNvPr>
          <p:cNvGrpSpPr/>
          <p:nvPr/>
        </p:nvGrpSpPr>
        <p:grpSpPr>
          <a:xfrm>
            <a:off x="2258615" y="1774291"/>
            <a:ext cx="589562" cy="618218"/>
            <a:chOff x="6911932" y="1006876"/>
            <a:chExt cx="786082" cy="618218"/>
          </a:xfrm>
        </p:grpSpPr>
        <p:sp>
          <p:nvSpPr>
            <p:cNvPr id="100" name="Oval 99">
              <a:extLst>
                <a:ext uri="{FF2B5EF4-FFF2-40B4-BE49-F238E27FC236}">
                  <a16:creationId xmlns:a16="http://schemas.microsoft.com/office/drawing/2014/main" xmlns="" id="{1B53920A-F7A0-4D2E-97E8-45DE8A2C9112}"/>
                </a:ext>
              </a:extLst>
            </p:cNvPr>
            <p:cNvSpPr/>
            <p:nvPr/>
          </p:nvSpPr>
          <p:spPr>
            <a:xfrm>
              <a:off x="7007375" y="1006876"/>
              <a:ext cx="618218" cy="618218"/>
            </a:xfrm>
            <a:prstGeom prst="ellipse">
              <a:avLst/>
            </a:prstGeom>
            <a:solidFill>
              <a:schemeClr val="accent1">
                <a:lumMod val="60000"/>
                <a:lumOff val="40000"/>
              </a:schemeClr>
            </a:solidFill>
            <a:ln w="28575">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1" name="Rectangle 100">
              <a:extLst>
                <a:ext uri="{FF2B5EF4-FFF2-40B4-BE49-F238E27FC236}">
                  <a16:creationId xmlns:a16="http://schemas.microsoft.com/office/drawing/2014/main" xmlns="" id="{FB6D011E-90BC-45AE-860F-51A6F43421CD}"/>
                </a:ext>
              </a:extLst>
            </p:cNvPr>
            <p:cNvSpPr/>
            <p:nvPr/>
          </p:nvSpPr>
          <p:spPr>
            <a:xfrm>
              <a:off x="6911932" y="1077409"/>
              <a:ext cx="786082" cy="523220"/>
            </a:xfrm>
            <a:prstGeom prst="rect">
              <a:avLst/>
            </a:prstGeom>
          </p:spPr>
          <p:txBody>
            <a:bodyPr wrap="square">
              <a:spAutoFit/>
            </a:bodyPr>
            <a:lstStyle/>
            <a:p>
              <a:pPr algn="ctr" rtl="1"/>
              <a:r>
                <a:rPr lang="fa-IR" sz="2800" b="1" spc="-150" dirty="0" smtClean="0">
                  <a:solidFill>
                    <a:schemeClr val="bg1"/>
                  </a:solidFill>
                  <a:cs typeface="B Roya" panose="00000400000000000000" pitchFamily="2" charset="-78"/>
                </a:rPr>
                <a:t>8</a:t>
              </a:r>
              <a:endParaRPr lang="fa-IR" sz="2800" b="1" spc="-150" dirty="0">
                <a:solidFill>
                  <a:schemeClr val="bg1"/>
                </a:solidFill>
                <a:cs typeface="B Roya" panose="00000400000000000000" pitchFamily="2" charset="-78"/>
              </a:endParaRPr>
            </a:p>
          </p:txBody>
        </p:sp>
      </p:grpSp>
      <p:grpSp>
        <p:nvGrpSpPr>
          <p:cNvPr id="105" name="Group 104">
            <a:extLst>
              <a:ext uri="{FF2B5EF4-FFF2-40B4-BE49-F238E27FC236}">
                <a16:creationId xmlns:a16="http://schemas.microsoft.com/office/drawing/2014/main" xmlns="" id="{F758677F-5402-4FE9-B464-FF2214356557}"/>
              </a:ext>
            </a:extLst>
          </p:cNvPr>
          <p:cNvGrpSpPr/>
          <p:nvPr/>
        </p:nvGrpSpPr>
        <p:grpSpPr>
          <a:xfrm>
            <a:off x="7323964" y="2348885"/>
            <a:ext cx="1775542" cy="973947"/>
            <a:chOff x="5217023" y="1500678"/>
            <a:chExt cx="2367390" cy="579034"/>
          </a:xfrm>
        </p:grpSpPr>
        <p:sp>
          <p:nvSpPr>
            <p:cNvPr id="106" name="Rectangle: Rounded Corners 105">
              <a:extLst>
                <a:ext uri="{FF2B5EF4-FFF2-40B4-BE49-F238E27FC236}">
                  <a16:creationId xmlns:a16="http://schemas.microsoft.com/office/drawing/2014/main" xmlns="" id="{83C893CA-4D6A-45E1-B921-24BC4F1800F5}"/>
                </a:ext>
              </a:extLst>
            </p:cNvPr>
            <p:cNvSpPr/>
            <p:nvPr/>
          </p:nvSpPr>
          <p:spPr>
            <a:xfrm>
              <a:off x="5269835" y="1500678"/>
              <a:ext cx="2295525" cy="579034"/>
            </a:xfrm>
            <a:prstGeom prst="roundRect">
              <a:avLst>
                <a:gd name="adj" fmla="val 5137"/>
              </a:avLst>
            </a:prstGeom>
            <a:solidFill>
              <a:schemeClr val="bg1"/>
            </a:solidFill>
            <a:ln w="19050">
              <a:solidFill>
                <a:schemeClr val="bg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w="19050">
                  <a:solidFill>
                    <a:schemeClr val="tx1"/>
                  </a:solidFill>
                </a:ln>
              </a:endParaRPr>
            </a:p>
          </p:txBody>
        </p:sp>
        <p:sp>
          <p:nvSpPr>
            <p:cNvPr id="107" name="Rectangle 106">
              <a:extLst>
                <a:ext uri="{FF2B5EF4-FFF2-40B4-BE49-F238E27FC236}">
                  <a16:creationId xmlns:a16="http://schemas.microsoft.com/office/drawing/2014/main" xmlns="" id="{E156B46F-28D4-42C2-85A6-DF90D03F55CD}"/>
                </a:ext>
              </a:extLst>
            </p:cNvPr>
            <p:cNvSpPr/>
            <p:nvPr/>
          </p:nvSpPr>
          <p:spPr>
            <a:xfrm>
              <a:off x="5217023" y="1525959"/>
              <a:ext cx="2367390" cy="548941"/>
            </a:xfrm>
            <a:prstGeom prst="rect">
              <a:avLst/>
            </a:prstGeom>
          </p:spPr>
          <p:txBody>
            <a:bodyPr wrap="square">
              <a:spAutoFit/>
            </a:bodyPr>
            <a:lstStyle/>
            <a:p>
              <a:pPr marL="285750" indent="-285750" algn="justLow" rtl="1">
                <a:buBlip>
                  <a:blip r:embed="rId2"/>
                </a:buBlip>
              </a:pPr>
              <a:r>
                <a:rPr lang="fa-IR" b="1" dirty="0">
                  <a:solidFill>
                    <a:schemeClr val="accent1">
                      <a:lumMod val="50000"/>
                    </a:schemeClr>
                  </a:solidFill>
                  <a:cs typeface="B Nazanin" panose="00000400000000000000" pitchFamily="2" charset="-78"/>
                </a:rPr>
                <a:t>نگرش منفی اجتماع نسبت به تعدد کودکان</a:t>
              </a:r>
              <a:endParaRPr lang="fa-IR" b="1" dirty="0">
                <a:solidFill>
                  <a:schemeClr val="accent1">
                    <a:lumMod val="75000"/>
                  </a:schemeClr>
                </a:solidFill>
                <a:cs typeface="B Roya" panose="00000400000000000000" pitchFamily="2" charset="-78"/>
              </a:endParaRPr>
            </a:p>
          </p:txBody>
        </p:sp>
      </p:grpSp>
      <p:grpSp>
        <p:nvGrpSpPr>
          <p:cNvPr id="108" name="Group 107">
            <a:extLst>
              <a:ext uri="{FF2B5EF4-FFF2-40B4-BE49-F238E27FC236}">
                <a16:creationId xmlns:a16="http://schemas.microsoft.com/office/drawing/2014/main" xmlns="" id="{7C3FF3D5-7DAB-4F03-B1FE-DD8A9819DA41}"/>
              </a:ext>
            </a:extLst>
          </p:cNvPr>
          <p:cNvGrpSpPr/>
          <p:nvPr/>
        </p:nvGrpSpPr>
        <p:grpSpPr>
          <a:xfrm>
            <a:off x="7487645" y="3752055"/>
            <a:ext cx="1591816" cy="1071257"/>
            <a:chOff x="5140276" y="1593256"/>
            <a:chExt cx="2122720" cy="681117"/>
          </a:xfrm>
        </p:grpSpPr>
        <p:sp>
          <p:nvSpPr>
            <p:cNvPr id="109" name="Rectangle: Rounded Corners 108">
              <a:extLst>
                <a:ext uri="{FF2B5EF4-FFF2-40B4-BE49-F238E27FC236}">
                  <a16:creationId xmlns:a16="http://schemas.microsoft.com/office/drawing/2014/main" xmlns="" id="{6223776A-2113-4807-89EF-7253DEA17C66}"/>
                </a:ext>
              </a:extLst>
            </p:cNvPr>
            <p:cNvSpPr/>
            <p:nvPr/>
          </p:nvSpPr>
          <p:spPr>
            <a:xfrm>
              <a:off x="5269836" y="1593256"/>
              <a:ext cx="1902456" cy="681117"/>
            </a:xfrm>
            <a:prstGeom prst="roundRect">
              <a:avLst>
                <a:gd name="adj" fmla="val 5137"/>
              </a:avLst>
            </a:prstGeom>
            <a:solidFill>
              <a:schemeClr val="bg1"/>
            </a:solidFill>
            <a:ln w="19050">
              <a:solidFill>
                <a:schemeClr val="bg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w="19050">
                  <a:solidFill>
                    <a:schemeClr val="tx1"/>
                  </a:solidFill>
                </a:ln>
              </a:endParaRPr>
            </a:p>
          </p:txBody>
        </p:sp>
        <p:sp>
          <p:nvSpPr>
            <p:cNvPr id="110" name="Rectangle 109">
              <a:extLst>
                <a:ext uri="{FF2B5EF4-FFF2-40B4-BE49-F238E27FC236}">
                  <a16:creationId xmlns:a16="http://schemas.microsoft.com/office/drawing/2014/main" xmlns="" id="{B27711C0-EEFB-4966-9391-A6499EFD3A1B}"/>
                </a:ext>
              </a:extLst>
            </p:cNvPr>
            <p:cNvSpPr/>
            <p:nvPr/>
          </p:nvSpPr>
          <p:spPr>
            <a:xfrm>
              <a:off x="5140276" y="1653789"/>
              <a:ext cx="2122720" cy="587063"/>
            </a:xfrm>
            <a:prstGeom prst="rect">
              <a:avLst/>
            </a:prstGeom>
          </p:spPr>
          <p:txBody>
            <a:bodyPr wrap="square">
              <a:spAutoFit/>
            </a:bodyPr>
            <a:lstStyle/>
            <a:p>
              <a:pPr marL="285750" indent="-285750" algn="justLow" rtl="1">
                <a:buBlip>
                  <a:blip r:embed="rId2"/>
                </a:buBlip>
              </a:pPr>
              <a:r>
                <a:rPr lang="fa-IR" b="1" dirty="0">
                  <a:solidFill>
                    <a:schemeClr val="accent1">
                      <a:lumMod val="50000"/>
                    </a:schemeClr>
                  </a:solidFill>
                  <a:cs typeface="B Nazanin" panose="00000400000000000000" pitchFamily="2" charset="-78"/>
                </a:rPr>
                <a:t>وضعيت اقتصادي نامطلوب</a:t>
              </a:r>
              <a:endParaRPr lang="fa-IR" b="1" dirty="0">
                <a:solidFill>
                  <a:schemeClr val="accent1">
                    <a:lumMod val="75000"/>
                  </a:schemeClr>
                </a:solidFill>
                <a:cs typeface="B Roya" panose="00000400000000000000" pitchFamily="2" charset="-78"/>
              </a:endParaRPr>
            </a:p>
          </p:txBody>
        </p:sp>
      </p:grpSp>
      <p:grpSp>
        <p:nvGrpSpPr>
          <p:cNvPr id="111" name="Group 110">
            <a:extLst>
              <a:ext uri="{FF2B5EF4-FFF2-40B4-BE49-F238E27FC236}">
                <a16:creationId xmlns:a16="http://schemas.microsoft.com/office/drawing/2014/main" xmlns="" id="{8D49FF00-7FA8-4356-A003-3ADD80EA09B6}"/>
              </a:ext>
            </a:extLst>
          </p:cNvPr>
          <p:cNvGrpSpPr/>
          <p:nvPr/>
        </p:nvGrpSpPr>
        <p:grpSpPr>
          <a:xfrm>
            <a:off x="6313711" y="5389561"/>
            <a:ext cx="2469139" cy="463632"/>
            <a:chOff x="5294810" y="1593257"/>
            <a:chExt cx="1901941" cy="463632"/>
          </a:xfrm>
        </p:grpSpPr>
        <p:sp>
          <p:nvSpPr>
            <p:cNvPr id="112" name="Rectangle: Rounded Corners 111">
              <a:extLst>
                <a:ext uri="{FF2B5EF4-FFF2-40B4-BE49-F238E27FC236}">
                  <a16:creationId xmlns:a16="http://schemas.microsoft.com/office/drawing/2014/main" xmlns="" id="{5A79A28C-24AA-44D7-9273-A56EA3C0A2A8}"/>
                </a:ext>
              </a:extLst>
            </p:cNvPr>
            <p:cNvSpPr/>
            <p:nvPr/>
          </p:nvSpPr>
          <p:spPr>
            <a:xfrm>
              <a:off x="5677981" y="1593257"/>
              <a:ext cx="1494310" cy="463632"/>
            </a:xfrm>
            <a:prstGeom prst="roundRect">
              <a:avLst>
                <a:gd name="adj" fmla="val 5137"/>
              </a:avLst>
            </a:prstGeom>
            <a:solidFill>
              <a:schemeClr val="bg1"/>
            </a:solidFill>
            <a:ln w="19050">
              <a:solidFill>
                <a:schemeClr val="bg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w="19050">
                  <a:solidFill>
                    <a:schemeClr val="tx1"/>
                  </a:solidFill>
                </a:ln>
              </a:endParaRPr>
            </a:p>
          </p:txBody>
        </p:sp>
        <p:sp>
          <p:nvSpPr>
            <p:cNvPr id="113" name="Rectangle 112">
              <a:extLst>
                <a:ext uri="{FF2B5EF4-FFF2-40B4-BE49-F238E27FC236}">
                  <a16:creationId xmlns:a16="http://schemas.microsoft.com/office/drawing/2014/main" xmlns="" id="{9C6B70A7-6E42-4558-A258-5A6C0EB38863}"/>
                </a:ext>
              </a:extLst>
            </p:cNvPr>
            <p:cNvSpPr/>
            <p:nvPr/>
          </p:nvSpPr>
          <p:spPr>
            <a:xfrm>
              <a:off x="5294810" y="1640407"/>
              <a:ext cx="1901941" cy="369332"/>
            </a:xfrm>
            <a:prstGeom prst="rect">
              <a:avLst/>
            </a:prstGeom>
          </p:spPr>
          <p:txBody>
            <a:bodyPr wrap="square">
              <a:spAutoFit/>
            </a:bodyPr>
            <a:lstStyle/>
            <a:p>
              <a:pPr marL="285750" indent="-285750" algn="justLow" rtl="1">
                <a:buBlip>
                  <a:blip r:embed="rId2"/>
                </a:buBlip>
              </a:pPr>
              <a:r>
                <a:rPr lang="fa-IR" b="1" dirty="0">
                  <a:solidFill>
                    <a:schemeClr val="accent1">
                      <a:lumMod val="50000"/>
                    </a:schemeClr>
                  </a:solidFill>
                  <a:cs typeface="B Nazanin" panose="00000400000000000000" pitchFamily="2" charset="-78"/>
                </a:rPr>
                <a:t>فاصله كم بين فرزندان</a:t>
              </a:r>
              <a:endParaRPr lang="fa-IR" b="1" dirty="0">
                <a:solidFill>
                  <a:schemeClr val="accent1">
                    <a:lumMod val="75000"/>
                  </a:schemeClr>
                </a:solidFill>
                <a:cs typeface="B Roya" panose="00000400000000000000" pitchFamily="2" charset="-78"/>
              </a:endParaRPr>
            </a:p>
          </p:txBody>
        </p:sp>
      </p:grpSp>
      <p:grpSp>
        <p:nvGrpSpPr>
          <p:cNvPr id="114" name="Group 113">
            <a:extLst>
              <a:ext uri="{FF2B5EF4-FFF2-40B4-BE49-F238E27FC236}">
                <a16:creationId xmlns:a16="http://schemas.microsoft.com/office/drawing/2014/main" xmlns="" id="{1B2FDDC0-FD7B-4CF8-A03E-873C426C5DE1}"/>
              </a:ext>
            </a:extLst>
          </p:cNvPr>
          <p:cNvGrpSpPr/>
          <p:nvPr/>
        </p:nvGrpSpPr>
        <p:grpSpPr>
          <a:xfrm>
            <a:off x="2986872" y="5855246"/>
            <a:ext cx="2657989" cy="729082"/>
            <a:chOff x="3972850" y="1593257"/>
            <a:chExt cx="3251841" cy="729082"/>
          </a:xfrm>
        </p:grpSpPr>
        <p:sp>
          <p:nvSpPr>
            <p:cNvPr id="115" name="Rectangle: Rounded Corners 114">
              <a:extLst>
                <a:ext uri="{FF2B5EF4-FFF2-40B4-BE49-F238E27FC236}">
                  <a16:creationId xmlns:a16="http://schemas.microsoft.com/office/drawing/2014/main" xmlns="" id="{79117E35-E2D8-4FC9-999C-0F2A89E77F31}"/>
                </a:ext>
              </a:extLst>
            </p:cNvPr>
            <p:cNvSpPr/>
            <p:nvPr/>
          </p:nvSpPr>
          <p:spPr>
            <a:xfrm>
              <a:off x="4199723" y="1593257"/>
              <a:ext cx="2972568" cy="534834"/>
            </a:xfrm>
            <a:prstGeom prst="roundRect">
              <a:avLst>
                <a:gd name="adj" fmla="val 5137"/>
              </a:avLst>
            </a:prstGeom>
            <a:solidFill>
              <a:schemeClr val="bg1"/>
            </a:solidFill>
            <a:ln w="19050">
              <a:solidFill>
                <a:schemeClr val="bg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w="19050">
                  <a:solidFill>
                    <a:schemeClr val="tx1"/>
                  </a:solidFill>
                </a:ln>
              </a:endParaRPr>
            </a:p>
          </p:txBody>
        </p:sp>
        <p:sp>
          <p:nvSpPr>
            <p:cNvPr id="116" name="Rectangle 115">
              <a:extLst>
                <a:ext uri="{FF2B5EF4-FFF2-40B4-BE49-F238E27FC236}">
                  <a16:creationId xmlns:a16="http://schemas.microsoft.com/office/drawing/2014/main" xmlns="" id="{993A4826-9A98-4D14-B6FC-203C38521AE6}"/>
                </a:ext>
              </a:extLst>
            </p:cNvPr>
            <p:cNvSpPr/>
            <p:nvPr/>
          </p:nvSpPr>
          <p:spPr>
            <a:xfrm>
              <a:off x="3972850" y="1676008"/>
              <a:ext cx="3251841" cy="646331"/>
            </a:xfrm>
            <a:prstGeom prst="rect">
              <a:avLst/>
            </a:prstGeom>
          </p:spPr>
          <p:txBody>
            <a:bodyPr wrap="square">
              <a:spAutoFit/>
            </a:bodyPr>
            <a:lstStyle/>
            <a:p>
              <a:pPr marL="285750" indent="-285750" algn="justLow" rtl="1">
                <a:buBlip>
                  <a:blip r:embed="rId2"/>
                </a:buBlip>
              </a:pPr>
              <a:r>
                <a:rPr lang="fa-IR" b="1" dirty="0">
                  <a:solidFill>
                    <a:schemeClr val="accent1">
                      <a:lumMod val="50000"/>
                    </a:schemeClr>
                  </a:solidFill>
                  <a:cs typeface="B Nazanin" panose="00000400000000000000" pitchFamily="2" charset="-78"/>
                </a:rPr>
                <a:t>ادامه </a:t>
              </a:r>
              <a:r>
                <a:rPr lang="fa-IR" b="1" dirty="0" smtClean="0">
                  <a:solidFill>
                    <a:schemeClr val="accent1">
                      <a:lumMod val="50000"/>
                    </a:schemeClr>
                  </a:solidFill>
                  <a:cs typeface="B Nazanin" panose="00000400000000000000" pitchFamily="2" charset="-78"/>
                </a:rPr>
                <a:t>تحصيل و یا اشتغال مادر</a:t>
              </a:r>
              <a:endParaRPr lang="fa-IR" b="1" dirty="0">
                <a:solidFill>
                  <a:schemeClr val="accent1">
                    <a:lumMod val="75000"/>
                  </a:schemeClr>
                </a:solidFill>
                <a:cs typeface="B Roya" panose="00000400000000000000" pitchFamily="2" charset="-78"/>
              </a:endParaRPr>
            </a:p>
          </p:txBody>
        </p:sp>
      </p:grpSp>
      <p:grpSp>
        <p:nvGrpSpPr>
          <p:cNvPr id="117" name="Group 116">
            <a:extLst>
              <a:ext uri="{FF2B5EF4-FFF2-40B4-BE49-F238E27FC236}">
                <a16:creationId xmlns:a16="http://schemas.microsoft.com/office/drawing/2014/main" xmlns="" id="{33AA771E-C542-4F3E-9F73-886FEB33808C}"/>
              </a:ext>
            </a:extLst>
          </p:cNvPr>
          <p:cNvGrpSpPr/>
          <p:nvPr/>
        </p:nvGrpSpPr>
        <p:grpSpPr>
          <a:xfrm>
            <a:off x="65095" y="5308474"/>
            <a:ext cx="2482066" cy="923330"/>
            <a:chOff x="5186894" y="1583381"/>
            <a:chExt cx="2039220" cy="923330"/>
          </a:xfrm>
        </p:grpSpPr>
        <p:sp>
          <p:nvSpPr>
            <p:cNvPr id="118" name="Rectangle: Rounded Corners 117">
              <a:extLst>
                <a:ext uri="{FF2B5EF4-FFF2-40B4-BE49-F238E27FC236}">
                  <a16:creationId xmlns:a16="http://schemas.microsoft.com/office/drawing/2014/main" xmlns="" id="{1B8BE0E1-1D8B-4BA1-A905-47067EEBBFC5}"/>
                </a:ext>
              </a:extLst>
            </p:cNvPr>
            <p:cNvSpPr/>
            <p:nvPr/>
          </p:nvSpPr>
          <p:spPr>
            <a:xfrm>
              <a:off x="5269836" y="1593256"/>
              <a:ext cx="1902456" cy="681117"/>
            </a:xfrm>
            <a:prstGeom prst="roundRect">
              <a:avLst>
                <a:gd name="adj" fmla="val 5137"/>
              </a:avLst>
            </a:prstGeom>
            <a:solidFill>
              <a:schemeClr val="bg1"/>
            </a:solidFill>
            <a:ln w="19050">
              <a:solidFill>
                <a:schemeClr val="bg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w="19050">
                  <a:solidFill>
                    <a:schemeClr val="tx1"/>
                  </a:solidFill>
                </a:ln>
              </a:endParaRPr>
            </a:p>
          </p:txBody>
        </p:sp>
        <p:sp>
          <p:nvSpPr>
            <p:cNvPr id="119" name="Rectangle 118">
              <a:extLst>
                <a:ext uri="{FF2B5EF4-FFF2-40B4-BE49-F238E27FC236}">
                  <a16:creationId xmlns:a16="http://schemas.microsoft.com/office/drawing/2014/main" xmlns="" id="{FDEA8EF1-3880-4BBD-96CE-9F9E3997E264}"/>
                </a:ext>
              </a:extLst>
            </p:cNvPr>
            <p:cNvSpPr/>
            <p:nvPr/>
          </p:nvSpPr>
          <p:spPr>
            <a:xfrm>
              <a:off x="5186894" y="1583381"/>
              <a:ext cx="2039220" cy="923330"/>
            </a:xfrm>
            <a:prstGeom prst="rect">
              <a:avLst/>
            </a:prstGeom>
          </p:spPr>
          <p:txBody>
            <a:bodyPr wrap="square">
              <a:spAutoFit/>
            </a:bodyPr>
            <a:lstStyle/>
            <a:p>
              <a:pPr marL="285750" indent="-285750" algn="justLow" rtl="1">
                <a:buBlip>
                  <a:blip r:embed="rId2"/>
                </a:buBlip>
              </a:pPr>
              <a:r>
                <a:rPr lang="fa-IR" b="1" dirty="0">
                  <a:solidFill>
                    <a:schemeClr val="accent1">
                      <a:lumMod val="50000"/>
                    </a:schemeClr>
                  </a:solidFill>
                  <a:cs typeface="B Nazanin" panose="00000400000000000000" pitchFamily="2" charset="-78"/>
                </a:rPr>
                <a:t>سقط عمدي بیشتر در زنان با تحصيلات دانشگاهي</a:t>
              </a:r>
              <a:endParaRPr lang="fa-IR" b="1" dirty="0">
                <a:solidFill>
                  <a:schemeClr val="accent1">
                    <a:lumMod val="75000"/>
                  </a:schemeClr>
                </a:solidFill>
                <a:cs typeface="B Roya" panose="00000400000000000000" pitchFamily="2" charset="-78"/>
              </a:endParaRPr>
            </a:p>
          </p:txBody>
        </p:sp>
      </p:grpSp>
      <p:grpSp>
        <p:nvGrpSpPr>
          <p:cNvPr id="120" name="Group 119">
            <a:extLst>
              <a:ext uri="{FF2B5EF4-FFF2-40B4-BE49-F238E27FC236}">
                <a16:creationId xmlns:a16="http://schemas.microsoft.com/office/drawing/2014/main" xmlns="" id="{C34DE142-3FB4-4E7D-ACB8-6251B8150EEA}"/>
              </a:ext>
            </a:extLst>
          </p:cNvPr>
          <p:cNvGrpSpPr/>
          <p:nvPr/>
        </p:nvGrpSpPr>
        <p:grpSpPr>
          <a:xfrm>
            <a:off x="243773" y="3573830"/>
            <a:ext cx="1934732" cy="1200329"/>
            <a:chOff x="4600876" y="1583381"/>
            <a:chExt cx="2579643" cy="1200329"/>
          </a:xfrm>
        </p:grpSpPr>
        <p:sp>
          <p:nvSpPr>
            <p:cNvPr id="121" name="Rectangle: Rounded Corners 120">
              <a:extLst>
                <a:ext uri="{FF2B5EF4-FFF2-40B4-BE49-F238E27FC236}">
                  <a16:creationId xmlns:a16="http://schemas.microsoft.com/office/drawing/2014/main" xmlns="" id="{DBE1AE03-8CBD-4C61-BC47-DD94CC29B8EC}"/>
                </a:ext>
              </a:extLst>
            </p:cNvPr>
            <p:cNvSpPr/>
            <p:nvPr/>
          </p:nvSpPr>
          <p:spPr>
            <a:xfrm>
              <a:off x="4600876" y="1593256"/>
              <a:ext cx="2571416" cy="854579"/>
            </a:xfrm>
            <a:prstGeom prst="roundRect">
              <a:avLst>
                <a:gd name="adj" fmla="val 5137"/>
              </a:avLst>
            </a:prstGeom>
            <a:solidFill>
              <a:schemeClr val="bg1"/>
            </a:solidFill>
            <a:ln w="19050">
              <a:solidFill>
                <a:schemeClr val="bg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w="19050">
                  <a:solidFill>
                    <a:schemeClr val="tx1"/>
                  </a:solidFill>
                </a:ln>
              </a:endParaRPr>
            </a:p>
          </p:txBody>
        </p:sp>
        <p:sp>
          <p:nvSpPr>
            <p:cNvPr id="122" name="Rectangle 121">
              <a:extLst>
                <a:ext uri="{FF2B5EF4-FFF2-40B4-BE49-F238E27FC236}">
                  <a16:creationId xmlns:a16="http://schemas.microsoft.com/office/drawing/2014/main" xmlns="" id="{29F65BC8-3971-4D7B-8ED0-4EFF59C0B56A}"/>
                </a:ext>
              </a:extLst>
            </p:cNvPr>
            <p:cNvSpPr/>
            <p:nvPr/>
          </p:nvSpPr>
          <p:spPr>
            <a:xfrm>
              <a:off x="4644373" y="1583381"/>
              <a:ext cx="2536146" cy="1200329"/>
            </a:xfrm>
            <a:prstGeom prst="rect">
              <a:avLst/>
            </a:prstGeom>
          </p:spPr>
          <p:txBody>
            <a:bodyPr wrap="square">
              <a:spAutoFit/>
            </a:bodyPr>
            <a:lstStyle/>
            <a:p>
              <a:pPr algn="just" rtl="1">
                <a:buBlip>
                  <a:blip r:embed="rId2"/>
                </a:buBlip>
              </a:pPr>
              <a:r>
                <a:rPr lang="fa-IR" b="1" dirty="0">
                  <a:solidFill>
                    <a:schemeClr val="accent1">
                      <a:lumMod val="50000"/>
                    </a:schemeClr>
                  </a:solidFill>
                  <a:cs typeface="B Nazanin" panose="00000400000000000000" pitchFamily="2" charset="-78"/>
                </a:rPr>
                <a:t>اعتقادات مذهبي به مثابة مهم ترين علت انجام ندادن سقط عمدي </a:t>
              </a:r>
            </a:p>
          </p:txBody>
        </p:sp>
      </p:grpSp>
      <p:grpSp>
        <p:nvGrpSpPr>
          <p:cNvPr id="131" name="Group 130">
            <a:extLst>
              <a:ext uri="{FF2B5EF4-FFF2-40B4-BE49-F238E27FC236}">
                <a16:creationId xmlns:a16="http://schemas.microsoft.com/office/drawing/2014/main" xmlns="" id="{3B10E5F8-A554-40D5-9825-32D57891CADE}"/>
              </a:ext>
            </a:extLst>
          </p:cNvPr>
          <p:cNvGrpSpPr/>
          <p:nvPr/>
        </p:nvGrpSpPr>
        <p:grpSpPr>
          <a:xfrm>
            <a:off x="276377" y="1627429"/>
            <a:ext cx="1918404" cy="1255781"/>
            <a:chOff x="5215874" y="1572828"/>
            <a:chExt cx="2557872" cy="883969"/>
          </a:xfrm>
        </p:grpSpPr>
        <p:sp>
          <p:nvSpPr>
            <p:cNvPr id="132" name="Rectangle: Rounded Corners 131">
              <a:extLst>
                <a:ext uri="{FF2B5EF4-FFF2-40B4-BE49-F238E27FC236}">
                  <a16:creationId xmlns:a16="http://schemas.microsoft.com/office/drawing/2014/main" xmlns="" id="{4CC16E68-D277-45C5-9C31-890C16DA77D7}"/>
                </a:ext>
              </a:extLst>
            </p:cNvPr>
            <p:cNvSpPr/>
            <p:nvPr/>
          </p:nvSpPr>
          <p:spPr>
            <a:xfrm>
              <a:off x="5269836" y="1593256"/>
              <a:ext cx="2482212" cy="863541"/>
            </a:xfrm>
            <a:prstGeom prst="roundRect">
              <a:avLst>
                <a:gd name="adj" fmla="val 5137"/>
              </a:avLst>
            </a:prstGeom>
            <a:solidFill>
              <a:schemeClr val="bg1"/>
            </a:solidFill>
            <a:ln w="19050">
              <a:solidFill>
                <a:schemeClr val="bg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w="19050">
                  <a:solidFill>
                    <a:schemeClr val="tx1"/>
                  </a:solidFill>
                </a:ln>
              </a:endParaRPr>
            </a:p>
          </p:txBody>
        </p:sp>
        <p:sp>
          <p:nvSpPr>
            <p:cNvPr id="133" name="Rectangle 132">
              <a:extLst>
                <a:ext uri="{FF2B5EF4-FFF2-40B4-BE49-F238E27FC236}">
                  <a16:creationId xmlns:a16="http://schemas.microsoft.com/office/drawing/2014/main" xmlns="" id="{8443091E-9874-4BBC-B41E-9CA0097D0A78}"/>
                </a:ext>
              </a:extLst>
            </p:cNvPr>
            <p:cNvSpPr/>
            <p:nvPr/>
          </p:nvSpPr>
          <p:spPr>
            <a:xfrm>
              <a:off x="5215874" y="1572828"/>
              <a:ext cx="2557872" cy="844935"/>
            </a:xfrm>
            <a:prstGeom prst="rect">
              <a:avLst/>
            </a:prstGeom>
          </p:spPr>
          <p:txBody>
            <a:bodyPr wrap="square">
              <a:spAutoFit/>
            </a:bodyPr>
            <a:lstStyle/>
            <a:p>
              <a:pPr algn="just" rtl="1">
                <a:buBlip>
                  <a:blip r:embed="rId2"/>
                </a:buBlip>
              </a:pPr>
              <a:r>
                <a:rPr lang="fa-IR" b="1" dirty="0">
                  <a:solidFill>
                    <a:schemeClr val="accent1">
                      <a:lumMod val="50000"/>
                    </a:schemeClr>
                  </a:solidFill>
                  <a:cs typeface="B Nazanin" panose="00000400000000000000" pitchFamily="2" charset="-78"/>
                </a:rPr>
                <a:t>ميزان سقط عمدي بیشتر در زنان متومل و ساکن مناطق بالای شهری </a:t>
              </a:r>
            </a:p>
          </p:txBody>
        </p:sp>
      </p:grpSp>
      <p:sp>
        <p:nvSpPr>
          <p:cNvPr id="13" name="Oval 12">
            <a:hlinkClick r:id="" action="ppaction://noaction"/>
            <a:extLst>
              <a:ext uri="{FF2B5EF4-FFF2-40B4-BE49-F238E27FC236}">
                <a16:creationId xmlns:a16="http://schemas.microsoft.com/office/drawing/2014/main" xmlns="" id="{9B1E9CDB-F85D-46AC-AAC4-8447E8526F1F}"/>
              </a:ext>
            </a:extLst>
          </p:cNvPr>
          <p:cNvSpPr/>
          <p:nvPr/>
        </p:nvSpPr>
        <p:spPr>
          <a:xfrm>
            <a:off x="3220777" y="2190836"/>
            <a:ext cx="2285673" cy="2575420"/>
          </a:xfrm>
          <a:prstGeom prst="ellipse">
            <a:avLst/>
          </a:prstGeom>
          <a:solidFill>
            <a:schemeClr val="accent4">
              <a:lumMod val="60000"/>
              <a:lumOff val="40000"/>
            </a:schemeClr>
          </a:solidFill>
          <a:ln w="38100">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52" name="Rectangle 151">
            <a:extLst>
              <a:ext uri="{FF2B5EF4-FFF2-40B4-BE49-F238E27FC236}">
                <a16:creationId xmlns:a16="http://schemas.microsoft.com/office/drawing/2014/main" xmlns="" id="{AC44DF19-505A-48E5-BD50-2FD86089EB83}"/>
              </a:ext>
            </a:extLst>
          </p:cNvPr>
          <p:cNvSpPr/>
          <p:nvPr/>
        </p:nvSpPr>
        <p:spPr>
          <a:xfrm>
            <a:off x="3555507" y="2683345"/>
            <a:ext cx="1601772" cy="2062103"/>
          </a:xfrm>
          <a:prstGeom prst="rect">
            <a:avLst/>
          </a:prstGeom>
        </p:spPr>
        <p:txBody>
          <a:bodyPr wrap="square">
            <a:spAutoFit/>
          </a:bodyPr>
          <a:lstStyle/>
          <a:p>
            <a:pPr algn="ctr"/>
            <a:r>
              <a:rPr lang="fa-IR" sz="3200" b="1" dirty="0" smtClean="0">
                <a:solidFill>
                  <a:srgbClr val="262262"/>
                </a:solidFill>
                <a:effectLst>
                  <a:glow rad="63500">
                    <a:schemeClr val="bg1">
                      <a:alpha val="40000"/>
                    </a:schemeClr>
                  </a:glow>
                </a:effectLst>
                <a:cs typeface="B Roya" panose="00000400000000000000" pitchFamily="2" charset="-78"/>
              </a:rPr>
              <a:t>علل و زمینه های سقط عمدی </a:t>
            </a:r>
            <a:endParaRPr lang="en-US" sz="3200" dirty="0">
              <a:effectLst>
                <a:glow rad="63500">
                  <a:schemeClr val="bg1">
                    <a:alpha val="40000"/>
                  </a:schemeClr>
                </a:glow>
              </a:effectLst>
            </a:endParaRPr>
          </a:p>
        </p:txBody>
      </p:sp>
      <p:sp>
        <p:nvSpPr>
          <p:cNvPr id="35" name="Rounded Rectangle 34"/>
          <p:cNvSpPr/>
          <p:nvPr/>
        </p:nvSpPr>
        <p:spPr>
          <a:xfrm>
            <a:off x="168766" y="248274"/>
            <a:ext cx="2736466" cy="576064"/>
          </a:xfrm>
          <a:prstGeom prst="roundRect">
            <a:avLst/>
          </a:prstGeom>
          <a:solidFill>
            <a:schemeClr val="bg1"/>
          </a:solidFill>
          <a:ln>
            <a:no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6" name="TextBox 35"/>
          <p:cNvSpPr txBox="1"/>
          <p:nvPr/>
        </p:nvSpPr>
        <p:spPr>
          <a:xfrm>
            <a:off x="65094" y="287777"/>
            <a:ext cx="2840140" cy="923330"/>
          </a:xfrm>
          <a:prstGeom prst="rect">
            <a:avLst/>
          </a:prstGeom>
          <a:noFill/>
        </p:spPr>
        <p:txBody>
          <a:bodyPr wrap="square" rtlCol="0">
            <a:spAutoFit/>
          </a:bodyPr>
          <a:lstStyle/>
          <a:p>
            <a:pPr algn="r" rtl="1"/>
            <a:r>
              <a:rPr lang="fa-IR" b="1" dirty="0" smtClean="0">
                <a:solidFill>
                  <a:srgbClr val="FF0000"/>
                </a:solidFill>
                <a:cs typeface="B Nazanin" panose="00000400000000000000" pitchFamily="2" charset="-78"/>
                <a:sym typeface="Wingdings"/>
              </a:rPr>
              <a:t></a:t>
            </a:r>
            <a:r>
              <a:rPr lang="fa-IR" b="1" dirty="0" smtClean="0">
                <a:solidFill>
                  <a:schemeClr val="accent1">
                    <a:lumMod val="50000"/>
                  </a:schemeClr>
                </a:solidFill>
                <a:cs typeface="B Nazanin" panose="00000400000000000000" pitchFamily="2" charset="-78"/>
              </a:rPr>
              <a:t>پیک </a:t>
            </a:r>
            <a:r>
              <a:rPr lang="fa-IR" b="1" dirty="0">
                <a:solidFill>
                  <a:schemeClr val="accent1">
                    <a:lumMod val="50000"/>
                  </a:schemeClr>
                </a:solidFill>
                <a:cs typeface="B Nazanin" panose="00000400000000000000" pitchFamily="2" charset="-78"/>
              </a:rPr>
              <a:t>سنی سقط :  30 تا 34 سالگی </a:t>
            </a:r>
          </a:p>
          <a:p>
            <a:endParaRPr lang="en-US" dirty="0"/>
          </a:p>
        </p:txBody>
      </p:sp>
    </p:spTree>
    <p:extLst>
      <p:ext uri="{BB962C8B-B14F-4D97-AF65-F5344CB8AC3E}">
        <p14:creationId xmlns:p14="http://schemas.microsoft.com/office/powerpoint/2010/main" val="1599866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2"/>
                                        </p:tgtEl>
                                        <p:attrNameLst>
                                          <p:attrName>style.visibility</p:attrName>
                                        </p:attrNameLst>
                                      </p:cBhvr>
                                      <p:to>
                                        <p:strVal val="visible"/>
                                      </p:to>
                                    </p:set>
                                    <p:animEffect transition="in" filter="wipe(down)">
                                      <p:cBhvr>
                                        <p:cTn id="11" dur="500"/>
                                        <p:tgtEl>
                                          <p:spTgt spid="152"/>
                                        </p:tgtEl>
                                      </p:cBhvr>
                                    </p:animEffect>
                                  </p:childTnLst>
                                </p:cTn>
                              </p:par>
                              <p:par>
                                <p:cTn id="12" presetID="22" presetClass="entr" presetSubtype="8"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par>
                                <p:cTn id="15" presetID="22" presetClass="entr" presetSubtype="8"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22" presetClass="entr" presetSubtype="8"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par>
                                <p:cTn id="21" presetID="22" presetClass="entr" presetSubtype="1"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up)">
                                      <p:cBhvr>
                                        <p:cTn id="23" dur="500"/>
                                        <p:tgtEl>
                                          <p:spTgt spid="37"/>
                                        </p:tgtEl>
                                      </p:cBhvr>
                                    </p:animEffect>
                                  </p:childTnLst>
                                </p:cTn>
                              </p:par>
                              <p:par>
                                <p:cTn id="24" presetID="22" presetClass="entr" presetSubtype="1" fill="hold"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up)">
                                      <p:cBhvr>
                                        <p:cTn id="26" dur="500"/>
                                        <p:tgtEl>
                                          <p:spTgt spid="31"/>
                                        </p:tgtEl>
                                      </p:cBhvr>
                                    </p:animEffect>
                                  </p:childTnLst>
                                </p:cTn>
                              </p:par>
                              <p:par>
                                <p:cTn id="27" presetID="22" presetClass="entr" presetSubtype="2"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right)">
                                      <p:cBhvr>
                                        <p:cTn id="29" dur="500"/>
                                        <p:tgtEl>
                                          <p:spTgt spid="20"/>
                                        </p:tgtEl>
                                      </p:cBhvr>
                                    </p:animEffect>
                                  </p:childTnLst>
                                </p:cTn>
                              </p:par>
                              <p:par>
                                <p:cTn id="30" presetID="22" presetClass="entr" presetSubtype="2"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right)">
                                      <p:cBhvr>
                                        <p:cTn id="32" dur="500"/>
                                        <p:tgtEl>
                                          <p:spTgt spid="21"/>
                                        </p:tgtEl>
                                      </p:cBhvr>
                                    </p:animEffect>
                                  </p:childTnLst>
                                </p:cTn>
                              </p:par>
                              <p:par>
                                <p:cTn id="33" presetID="22" presetClass="entr" presetSubtype="4"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down)">
                                      <p:cBhvr>
                                        <p:cTn id="35" dur="500"/>
                                        <p:tgtEl>
                                          <p:spTgt spid="46"/>
                                        </p:tgtEl>
                                      </p:cBhvr>
                                    </p:animEffect>
                                  </p:childTnLst>
                                </p:cTn>
                              </p:par>
                            </p:childTnLst>
                          </p:cTn>
                        </p:par>
                        <p:par>
                          <p:cTn id="36" fill="hold">
                            <p:stCondLst>
                              <p:cond delay="1000"/>
                            </p:stCondLst>
                            <p:childTnLst>
                              <p:par>
                                <p:cTn id="37" presetID="21" presetClass="entr" presetSubtype="1" fill="hold" nodeType="after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heel(1)">
                                      <p:cBhvr>
                                        <p:cTn id="39" dur="500"/>
                                        <p:tgtEl>
                                          <p:spTgt spid="77"/>
                                        </p:tgtEl>
                                      </p:cBhvr>
                                    </p:animEffect>
                                  </p:childTnLst>
                                </p:cTn>
                              </p:par>
                              <p:par>
                                <p:cTn id="40" presetID="21" presetClass="entr" presetSubtype="1"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heel(1)">
                                      <p:cBhvr>
                                        <p:cTn id="42" dur="500"/>
                                        <p:tgtEl>
                                          <p:spTgt spid="78"/>
                                        </p:tgtEl>
                                      </p:cBhvr>
                                    </p:animEffect>
                                  </p:childTnLst>
                                </p:cTn>
                              </p:par>
                              <p:par>
                                <p:cTn id="43" presetID="21" presetClass="entr" presetSubtype="1"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heel(1)">
                                      <p:cBhvr>
                                        <p:cTn id="45" dur="500"/>
                                        <p:tgtEl>
                                          <p:spTgt spid="81"/>
                                        </p:tgtEl>
                                      </p:cBhvr>
                                    </p:animEffect>
                                  </p:childTnLst>
                                </p:cTn>
                              </p:par>
                              <p:par>
                                <p:cTn id="46" presetID="21" presetClass="entr" presetSubtype="1" fill="hold" nodeType="with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wheel(1)">
                                      <p:cBhvr>
                                        <p:cTn id="48" dur="500"/>
                                        <p:tgtEl>
                                          <p:spTgt spid="84"/>
                                        </p:tgtEl>
                                      </p:cBhvr>
                                    </p:animEffect>
                                  </p:childTnLst>
                                </p:cTn>
                              </p:par>
                              <p:par>
                                <p:cTn id="49" presetID="21" presetClass="entr" presetSubtype="1" fill="hold" nodeType="withEffect">
                                  <p:stCondLst>
                                    <p:cond delay="0"/>
                                  </p:stCondLst>
                                  <p:childTnLst>
                                    <p:set>
                                      <p:cBhvr>
                                        <p:cTn id="50" dur="1" fill="hold">
                                          <p:stCondLst>
                                            <p:cond delay="0"/>
                                          </p:stCondLst>
                                        </p:cTn>
                                        <p:tgtEl>
                                          <p:spTgt spid="87"/>
                                        </p:tgtEl>
                                        <p:attrNameLst>
                                          <p:attrName>style.visibility</p:attrName>
                                        </p:attrNameLst>
                                      </p:cBhvr>
                                      <p:to>
                                        <p:strVal val="visible"/>
                                      </p:to>
                                    </p:set>
                                    <p:animEffect transition="in" filter="wheel(1)">
                                      <p:cBhvr>
                                        <p:cTn id="51" dur="500"/>
                                        <p:tgtEl>
                                          <p:spTgt spid="87"/>
                                        </p:tgtEl>
                                      </p:cBhvr>
                                    </p:animEffect>
                                  </p:childTnLst>
                                </p:cTn>
                              </p:par>
                              <p:par>
                                <p:cTn id="52" presetID="21" presetClass="entr" presetSubtype="1" fill="hold" nodeType="with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wheel(1)">
                                      <p:cBhvr>
                                        <p:cTn id="54" dur="500"/>
                                        <p:tgtEl>
                                          <p:spTgt spid="90"/>
                                        </p:tgtEl>
                                      </p:cBhvr>
                                    </p:animEffect>
                                  </p:childTnLst>
                                </p:cTn>
                              </p:par>
                              <p:par>
                                <p:cTn id="55" presetID="21" presetClass="entr" presetSubtype="1" fill="hold" nodeType="withEffect">
                                  <p:stCondLst>
                                    <p:cond delay="0"/>
                                  </p:stCondLst>
                                  <p:childTnLst>
                                    <p:set>
                                      <p:cBhvr>
                                        <p:cTn id="56" dur="1" fill="hold">
                                          <p:stCondLst>
                                            <p:cond delay="0"/>
                                          </p:stCondLst>
                                        </p:cTn>
                                        <p:tgtEl>
                                          <p:spTgt spid="93"/>
                                        </p:tgtEl>
                                        <p:attrNameLst>
                                          <p:attrName>style.visibility</p:attrName>
                                        </p:attrNameLst>
                                      </p:cBhvr>
                                      <p:to>
                                        <p:strVal val="visible"/>
                                      </p:to>
                                    </p:set>
                                    <p:animEffect transition="in" filter="wheel(1)">
                                      <p:cBhvr>
                                        <p:cTn id="57" dur="500"/>
                                        <p:tgtEl>
                                          <p:spTgt spid="93"/>
                                        </p:tgtEl>
                                      </p:cBhvr>
                                    </p:animEffect>
                                  </p:childTnLst>
                                </p:cTn>
                              </p:par>
                              <p:par>
                                <p:cTn id="58" presetID="21" presetClass="entr" presetSubtype="1" fill="hold" nodeType="with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heel(1)">
                                      <p:cBhvr>
                                        <p:cTn id="60" dur="500"/>
                                        <p:tgtEl>
                                          <p:spTgt spid="99"/>
                                        </p:tgtEl>
                                      </p:cBhvr>
                                    </p:animEffect>
                                  </p:childTnLst>
                                </p:cTn>
                              </p:par>
                            </p:childTnLst>
                          </p:cTn>
                        </p:par>
                        <p:par>
                          <p:cTn id="61" fill="hold">
                            <p:stCondLst>
                              <p:cond delay="1500"/>
                            </p:stCondLst>
                            <p:childTnLst>
                              <p:par>
                                <p:cTn id="62" presetID="10" presetClass="entr" presetSubtype="0" fill="hold" nodeType="after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fade">
                                      <p:cBhvr>
                                        <p:cTn id="64" dur="500"/>
                                        <p:tgtEl>
                                          <p:spTgt spid="74"/>
                                        </p:tgtEl>
                                      </p:cBhvr>
                                    </p:animEffect>
                                  </p:childTnLst>
                                </p:cTn>
                              </p:par>
                              <p:par>
                                <p:cTn id="65" presetID="10" presetClass="entr" presetSubtype="0" fill="hold" nodeType="withEffect">
                                  <p:stCondLst>
                                    <p:cond delay="0"/>
                                  </p:stCondLst>
                                  <p:childTnLst>
                                    <p:set>
                                      <p:cBhvr>
                                        <p:cTn id="66" dur="1" fill="hold">
                                          <p:stCondLst>
                                            <p:cond delay="0"/>
                                          </p:stCondLst>
                                        </p:cTn>
                                        <p:tgtEl>
                                          <p:spTgt spid="105"/>
                                        </p:tgtEl>
                                        <p:attrNameLst>
                                          <p:attrName>style.visibility</p:attrName>
                                        </p:attrNameLst>
                                      </p:cBhvr>
                                      <p:to>
                                        <p:strVal val="visible"/>
                                      </p:to>
                                    </p:set>
                                    <p:animEffect transition="in" filter="fade">
                                      <p:cBhvr>
                                        <p:cTn id="67" dur="500"/>
                                        <p:tgtEl>
                                          <p:spTgt spid="105"/>
                                        </p:tgtEl>
                                      </p:cBhvr>
                                    </p:animEffect>
                                  </p:childTnLst>
                                </p:cTn>
                              </p:par>
                              <p:par>
                                <p:cTn id="68" presetID="10" presetClass="entr" presetSubtype="0" fill="hold" nodeType="withEffect">
                                  <p:stCondLst>
                                    <p:cond delay="0"/>
                                  </p:stCondLst>
                                  <p:childTnLst>
                                    <p:set>
                                      <p:cBhvr>
                                        <p:cTn id="69" dur="1" fill="hold">
                                          <p:stCondLst>
                                            <p:cond delay="0"/>
                                          </p:stCondLst>
                                        </p:cTn>
                                        <p:tgtEl>
                                          <p:spTgt spid="108"/>
                                        </p:tgtEl>
                                        <p:attrNameLst>
                                          <p:attrName>style.visibility</p:attrName>
                                        </p:attrNameLst>
                                      </p:cBhvr>
                                      <p:to>
                                        <p:strVal val="visible"/>
                                      </p:to>
                                    </p:set>
                                    <p:animEffect transition="in" filter="fade">
                                      <p:cBhvr>
                                        <p:cTn id="70" dur="500"/>
                                        <p:tgtEl>
                                          <p:spTgt spid="108"/>
                                        </p:tgtEl>
                                      </p:cBhvr>
                                    </p:animEffect>
                                  </p:childTnLst>
                                </p:cTn>
                              </p:par>
                              <p:par>
                                <p:cTn id="71" presetID="10" presetClass="entr" presetSubtype="0" fill="hold" nodeType="withEffect">
                                  <p:stCondLst>
                                    <p:cond delay="0"/>
                                  </p:stCondLst>
                                  <p:childTnLst>
                                    <p:set>
                                      <p:cBhvr>
                                        <p:cTn id="72" dur="1" fill="hold">
                                          <p:stCondLst>
                                            <p:cond delay="0"/>
                                          </p:stCondLst>
                                        </p:cTn>
                                        <p:tgtEl>
                                          <p:spTgt spid="111"/>
                                        </p:tgtEl>
                                        <p:attrNameLst>
                                          <p:attrName>style.visibility</p:attrName>
                                        </p:attrNameLst>
                                      </p:cBhvr>
                                      <p:to>
                                        <p:strVal val="visible"/>
                                      </p:to>
                                    </p:set>
                                    <p:animEffect transition="in" filter="fade">
                                      <p:cBhvr>
                                        <p:cTn id="73" dur="500"/>
                                        <p:tgtEl>
                                          <p:spTgt spid="111"/>
                                        </p:tgtEl>
                                      </p:cBhvr>
                                    </p:animEffect>
                                  </p:childTnLst>
                                </p:cTn>
                              </p:par>
                              <p:par>
                                <p:cTn id="74" presetID="10" presetClass="entr" presetSubtype="0" fill="hold" nodeType="with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fade">
                                      <p:cBhvr>
                                        <p:cTn id="76" dur="500"/>
                                        <p:tgtEl>
                                          <p:spTgt spid="114"/>
                                        </p:tgtEl>
                                      </p:cBhvr>
                                    </p:animEffect>
                                  </p:childTnLst>
                                </p:cTn>
                              </p:par>
                              <p:par>
                                <p:cTn id="77" presetID="10" presetClass="entr" presetSubtype="0" fill="hold" nodeType="withEffect">
                                  <p:stCondLst>
                                    <p:cond delay="0"/>
                                  </p:stCondLst>
                                  <p:childTnLst>
                                    <p:set>
                                      <p:cBhvr>
                                        <p:cTn id="78" dur="1" fill="hold">
                                          <p:stCondLst>
                                            <p:cond delay="0"/>
                                          </p:stCondLst>
                                        </p:cTn>
                                        <p:tgtEl>
                                          <p:spTgt spid="117"/>
                                        </p:tgtEl>
                                        <p:attrNameLst>
                                          <p:attrName>style.visibility</p:attrName>
                                        </p:attrNameLst>
                                      </p:cBhvr>
                                      <p:to>
                                        <p:strVal val="visible"/>
                                      </p:to>
                                    </p:set>
                                    <p:animEffect transition="in" filter="fade">
                                      <p:cBhvr>
                                        <p:cTn id="79" dur="500"/>
                                        <p:tgtEl>
                                          <p:spTgt spid="117"/>
                                        </p:tgtEl>
                                      </p:cBhvr>
                                    </p:animEffect>
                                  </p:childTnLst>
                                </p:cTn>
                              </p:par>
                              <p:par>
                                <p:cTn id="80" presetID="10" presetClass="entr" presetSubtype="0" fill="hold" nodeType="withEffect">
                                  <p:stCondLst>
                                    <p:cond delay="0"/>
                                  </p:stCondLst>
                                  <p:childTnLst>
                                    <p:set>
                                      <p:cBhvr>
                                        <p:cTn id="81" dur="1" fill="hold">
                                          <p:stCondLst>
                                            <p:cond delay="0"/>
                                          </p:stCondLst>
                                        </p:cTn>
                                        <p:tgtEl>
                                          <p:spTgt spid="120"/>
                                        </p:tgtEl>
                                        <p:attrNameLst>
                                          <p:attrName>style.visibility</p:attrName>
                                        </p:attrNameLst>
                                      </p:cBhvr>
                                      <p:to>
                                        <p:strVal val="visible"/>
                                      </p:to>
                                    </p:set>
                                    <p:animEffect transition="in" filter="fade">
                                      <p:cBhvr>
                                        <p:cTn id="82" dur="500"/>
                                        <p:tgtEl>
                                          <p:spTgt spid="120"/>
                                        </p:tgtEl>
                                      </p:cBhvr>
                                    </p:animEffect>
                                  </p:childTnLst>
                                </p:cTn>
                              </p:par>
                              <p:par>
                                <p:cTn id="83" presetID="10" presetClass="entr" presetSubtype="0" fill="hold" nodeType="withEffect">
                                  <p:stCondLst>
                                    <p:cond delay="0"/>
                                  </p:stCondLst>
                                  <p:childTnLst>
                                    <p:set>
                                      <p:cBhvr>
                                        <p:cTn id="84" dur="1" fill="hold">
                                          <p:stCondLst>
                                            <p:cond delay="0"/>
                                          </p:stCondLst>
                                        </p:cTn>
                                        <p:tgtEl>
                                          <p:spTgt spid="131"/>
                                        </p:tgtEl>
                                        <p:attrNameLst>
                                          <p:attrName>style.visibility</p:attrName>
                                        </p:attrNameLst>
                                      </p:cBhvr>
                                      <p:to>
                                        <p:strVal val="visible"/>
                                      </p:to>
                                    </p:set>
                                    <p:animEffect transition="in" filter="fade">
                                      <p:cBhvr>
                                        <p:cTn id="85" dur="500"/>
                                        <p:tgtEl>
                                          <p:spTgt spid="131"/>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down)">
                                      <p:cBhvr>
                                        <p:cTn id="90" dur="500"/>
                                        <p:tgtEl>
                                          <p:spTgt spid="35"/>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wipe(down)">
                                      <p:cBhvr>
                                        <p:cTn id="9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2" grpId="0"/>
      <p:bldP spid="35" grpId="0" animBg="1"/>
      <p:bldP spid="3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xmlns="" id="{F63E8641-ABC1-46D2-8B33-9B2AE897CD22}"/>
              </a:ext>
            </a:extLst>
          </p:cNvPr>
          <p:cNvGrpSpPr/>
          <p:nvPr/>
        </p:nvGrpSpPr>
        <p:grpSpPr>
          <a:xfrm>
            <a:off x="1371442" y="-315416"/>
            <a:ext cx="6338714" cy="7390896"/>
            <a:chOff x="2692652" y="-219770"/>
            <a:chExt cx="7390896" cy="7390896"/>
          </a:xfrm>
        </p:grpSpPr>
        <p:sp>
          <p:nvSpPr>
            <p:cNvPr id="19" name="Oval 18">
              <a:extLst>
                <a:ext uri="{FF2B5EF4-FFF2-40B4-BE49-F238E27FC236}">
                  <a16:creationId xmlns:a16="http://schemas.microsoft.com/office/drawing/2014/main" xmlns="" id="{24351491-1D0E-4505-A5D9-BF1C94B83DDE}"/>
                </a:ext>
              </a:extLst>
            </p:cNvPr>
            <p:cNvSpPr/>
            <p:nvPr/>
          </p:nvSpPr>
          <p:spPr>
            <a:xfrm>
              <a:off x="3965566" y="1020304"/>
              <a:ext cx="4817392" cy="48173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xmlns="" id="{16C94614-3D67-4022-A22E-D899791CB557}"/>
                </a:ext>
              </a:extLst>
            </p:cNvPr>
            <p:cNvGrpSpPr/>
            <p:nvPr/>
          </p:nvGrpSpPr>
          <p:grpSpPr>
            <a:xfrm>
              <a:off x="4510142" y="1551042"/>
              <a:ext cx="3755916" cy="3755916"/>
              <a:chOff x="4191108" y="934346"/>
              <a:chExt cx="3755916" cy="3755916"/>
            </a:xfrm>
          </p:grpSpPr>
          <p:sp>
            <p:nvSpPr>
              <p:cNvPr id="8" name="Oval 7">
                <a:extLst>
                  <a:ext uri="{FF2B5EF4-FFF2-40B4-BE49-F238E27FC236}">
                    <a16:creationId xmlns:a16="http://schemas.microsoft.com/office/drawing/2014/main" xmlns="" id="{16DEF3A7-3439-4D38-AC01-87BEDBF26D75}"/>
                  </a:ext>
                </a:extLst>
              </p:cNvPr>
              <p:cNvSpPr/>
              <p:nvPr/>
            </p:nvSpPr>
            <p:spPr>
              <a:xfrm>
                <a:off x="4191108" y="934346"/>
                <a:ext cx="3755916" cy="3755916"/>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DE0C659D-5453-4438-A1D7-AB0BB2F13795}"/>
                  </a:ext>
                </a:extLst>
              </p:cNvPr>
              <p:cNvSpPr/>
              <p:nvPr/>
            </p:nvSpPr>
            <p:spPr>
              <a:xfrm>
                <a:off x="4713736" y="1517490"/>
                <a:ext cx="2682984" cy="2682984"/>
              </a:xfrm>
              <a:prstGeom prst="ellipse">
                <a:avLst/>
              </a:prstGeom>
              <a:solidFill>
                <a:srgbClr val="F7A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No sign">
                <a:extLst>
                  <a:ext uri="{FF2B5EF4-FFF2-40B4-BE49-F238E27FC236}">
                    <a16:creationId xmlns:a16="http://schemas.microsoft.com/office/drawing/2014/main" xmlns="" id="{8BD6F66C-ADB5-4DC1-9884-3C9B4AF6D4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4577542" y="1381296"/>
                <a:ext cx="2955372" cy="2955372"/>
              </a:xfrm>
              <a:prstGeom prst="rect">
                <a:avLst/>
              </a:prstGeom>
              <a:effectLst>
                <a:outerShdw blurRad="50800" dist="38100" dir="5400000" algn="t" rotWithShape="0">
                  <a:prstClr val="black">
                    <a:alpha val="40000"/>
                  </a:prstClr>
                </a:outerShdw>
              </a:effectLst>
            </p:spPr>
          </p:pic>
        </p:grpSp>
        <p:sp>
          <p:nvSpPr>
            <p:cNvPr id="20" name="Oval 19">
              <a:extLst>
                <a:ext uri="{FF2B5EF4-FFF2-40B4-BE49-F238E27FC236}">
                  <a16:creationId xmlns:a16="http://schemas.microsoft.com/office/drawing/2014/main" xmlns="" id="{1BA63A40-424F-442C-9005-CB3C735FD788}"/>
                </a:ext>
              </a:extLst>
            </p:cNvPr>
            <p:cNvSpPr/>
            <p:nvPr/>
          </p:nvSpPr>
          <p:spPr>
            <a:xfrm>
              <a:off x="3329841" y="384579"/>
              <a:ext cx="6088842" cy="608884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xmlns="" id="{BD833529-8BE3-4A91-A6C0-15633B8DAEDA}"/>
                </a:ext>
              </a:extLst>
            </p:cNvPr>
            <p:cNvSpPr/>
            <p:nvPr/>
          </p:nvSpPr>
          <p:spPr>
            <a:xfrm>
              <a:off x="2692652" y="-219770"/>
              <a:ext cx="7390896" cy="739089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 name="Group 3">
            <a:extLst>
              <a:ext uri="{FF2B5EF4-FFF2-40B4-BE49-F238E27FC236}">
                <a16:creationId xmlns:a16="http://schemas.microsoft.com/office/drawing/2014/main" xmlns="" id="{44245633-DA48-4CBA-978B-2179A8B1F6D4}"/>
              </a:ext>
            </a:extLst>
          </p:cNvPr>
          <p:cNvGrpSpPr/>
          <p:nvPr/>
        </p:nvGrpSpPr>
        <p:grpSpPr>
          <a:xfrm>
            <a:off x="2906918" y="473974"/>
            <a:ext cx="2597800" cy="923330"/>
            <a:chOff x="4782560" y="689267"/>
            <a:chExt cx="2555514" cy="681225"/>
          </a:xfrm>
        </p:grpSpPr>
        <p:sp>
          <p:nvSpPr>
            <p:cNvPr id="236" name="Rectangle 235">
              <a:extLst>
                <a:ext uri="{FF2B5EF4-FFF2-40B4-BE49-F238E27FC236}">
                  <a16:creationId xmlns:a16="http://schemas.microsoft.com/office/drawing/2014/main" xmlns="" id="{9B1EBA10-666A-43E8-8A54-2D9A1AA196DB}"/>
                </a:ext>
              </a:extLst>
            </p:cNvPr>
            <p:cNvSpPr/>
            <p:nvPr/>
          </p:nvSpPr>
          <p:spPr>
            <a:xfrm>
              <a:off x="6907853" y="708046"/>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7" name="Rectangle 236">
              <a:extLst>
                <a:ext uri="{FF2B5EF4-FFF2-40B4-BE49-F238E27FC236}">
                  <a16:creationId xmlns:a16="http://schemas.microsoft.com/office/drawing/2014/main" xmlns="" id="{16A26906-44DC-4BED-A306-E6E94A00BA8B}"/>
                </a:ext>
              </a:extLst>
            </p:cNvPr>
            <p:cNvSpPr/>
            <p:nvPr/>
          </p:nvSpPr>
          <p:spPr>
            <a:xfrm>
              <a:off x="4782560" y="718291"/>
              <a:ext cx="2551151" cy="195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8" name="Rectangle 237">
              <a:extLst>
                <a:ext uri="{FF2B5EF4-FFF2-40B4-BE49-F238E27FC236}">
                  <a16:creationId xmlns:a16="http://schemas.microsoft.com/office/drawing/2014/main" xmlns="" id="{C8899292-BDB9-4029-B8A0-0983FED1EB27}"/>
                </a:ext>
              </a:extLst>
            </p:cNvPr>
            <p:cNvSpPr/>
            <p:nvPr/>
          </p:nvSpPr>
          <p:spPr>
            <a:xfrm>
              <a:off x="4782560" y="913627"/>
              <a:ext cx="2551151" cy="21771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9" name="Rectangle 238">
              <a:extLst>
                <a:ext uri="{FF2B5EF4-FFF2-40B4-BE49-F238E27FC236}">
                  <a16:creationId xmlns:a16="http://schemas.microsoft.com/office/drawing/2014/main" xmlns="" id="{06379385-7607-4CBA-8F40-924828956039}"/>
                </a:ext>
              </a:extLst>
            </p:cNvPr>
            <p:cNvSpPr/>
            <p:nvPr/>
          </p:nvSpPr>
          <p:spPr>
            <a:xfrm>
              <a:off x="4787793" y="1104264"/>
              <a:ext cx="2545919"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240" name="Group 239">
              <a:extLst>
                <a:ext uri="{FF2B5EF4-FFF2-40B4-BE49-F238E27FC236}">
                  <a16:creationId xmlns:a16="http://schemas.microsoft.com/office/drawing/2014/main" xmlns="" id="{EA37C234-EEC7-4CB9-AB32-0E38CB3B7003}"/>
                </a:ext>
              </a:extLst>
            </p:cNvPr>
            <p:cNvGrpSpPr/>
            <p:nvPr/>
          </p:nvGrpSpPr>
          <p:grpSpPr>
            <a:xfrm>
              <a:off x="4817971" y="1131346"/>
              <a:ext cx="1124673" cy="118594"/>
              <a:chOff x="25764" y="3508316"/>
              <a:chExt cx="3648664" cy="384742"/>
            </a:xfrm>
          </p:grpSpPr>
          <p:sp>
            <p:nvSpPr>
              <p:cNvPr id="266" name="Oval 265">
                <a:extLst>
                  <a:ext uri="{FF2B5EF4-FFF2-40B4-BE49-F238E27FC236}">
                    <a16:creationId xmlns:a16="http://schemas.microsoft.com/office/drawing/2014/main" xmlns="" id="{4B05D799-6DA4-46D8-AFF0-5962688D1576}"/>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Oval 266">
                <a:extLst>
                  <a:ext uri="{FF2B5EF4-FFF2-40B4-BE49-F238E27FC236}">
                    <a16:creationId xmlns:a16="http://schemas.microsoft.com/office/drawing/2014/main" xmlns="" id="{C4ED4A43-64F0-43FE-8434-FD43F556D953}"/>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Oval 267">
                <a:extLst>
                  <a:ext uri="{FF2B5EF4-FFF2-40B4-BE49-F238E27FC236}">
                    <a16:creationId xmlns:a16="http://schemas.microsoft.com/office/drawing/2014/main" xmlns="" id="{8AD49971-FC77-407A-96A5-F606BC568DDB}"/>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Oval 268">
                <a:extLst>
                  <a:ext uri="{FF2B5EF4-FFF2-40B4-BE49-F238E27FC236}">
                    <a16:creationId xmlns:a16="http://schemas.microsoft.com/office/drawing/2014/main" xmlns="" id="{FB74147C-83EC-412E-9528-A9A80AC41D93}"/>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Oval 269">
                <a:extLst>
                  <a:ext uri="{FF2B5EF4-FFF2-40B4-BE49-F238E27FC236}">
                    <a16:creationId xmlns:a16="http://schemas.microsoft.com/office/drawing/2014/main" xmlns="" id="{9B368905-D383-4AFC-82C5-404B2E81F1DF}"/>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a:extLst>
                  <a:ext uri="{FF2B5EF4-FFF2-40B4-BE49-F238E27FC236}">
                    <a16:creationId xmlns:a16="http://schemas.microsoft.com/office/drawing/2014/main" xmlns="" id="{B0BE3336-5475-4CFE-BCE8-2EE42E1943B8}"/>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Oval 271">
                <a:extLst>
                  <a:ext uri="{FF2B5EF4-FFF2-40B4-BE49-F238E27FC236}">
                    <a16:creationId xmlns:a16="http://schemas.microsoft.com/office/drawing/2014/main" xmlns="" id="{C0CCF8D3-BCA5-42EF-B6D7-06FA18081689}"/>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Oval 272">
                <a:extLst>
                  <a:ext uri="{FF2B5EF4-FFF2-40B4-BE49-F238E27FC236}">
                    <a16:creationId xmlns:a16="http://schemas.microsoft.com/office/drawing/2014/main" xmlns="" id="{93CA0A3E-BEC3-41DF-AE9D-5BD4A855AD87}"/>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Oval 273">
                <a:extLst>
                  <a:ext uri="{FF2B5EF4-FFF2-40B4-BE49-F238E27FC236}">
                    <a16:creationId xmlns:a16="http://schemas.microsoft.com/office/drawing/2014/main" xmlns="" id="{0F9D5B33-DD9B-47AB-A47E-12D1C4262118}"/>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Oval 274">
                <a:extLst>
                  <a:ext uri="{FF2B5EF4-FFF2-40B4-BE49-F238E27FC236}">
                    <a16:creationId xmlns:a16="http://schemas.microsoft.com/office/drawing/2014/main" xmlns="" id="{C3BE633A-E417-4352-BB92-6503F6A842EE}"/>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Oval 275">
                <a:extLst>
                  <a:ext uri="{FF2B5EF4-FFF2-40B4-BE49-F238E27FC236}">
                    <a16:creationId xmlns:a16="http://schemas.microsoft.com/office/drawing/2014/main" xmlns="" id="{20055D13-056A-4EED-AB1B-291CEA69B479}"/>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Oval 276">
                <a:extLst>
                  <a:ext uri="{FF2B5EF4-FFF2-40B4-BE49-F238E27FC236}">
                    <a16:creationId xmlns:a16="http://schemas.microsoft.com/office/drawing/2014/main" xmlns="" id="{D1B965E3-9756-4D32-9303-C8AC58B9890D}"/>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Oval 277">
                <a:extLst>
                  <a:ext uri="{FF2B5EF4-FFF2-40B4-BE49-F238E27FC236}">
                    <a16:creationId xmlns:a16="http://schemas.microsoft.com/office/drawing/2014/main" xmlns="" id="{C27E9EBC-0DBC-4830-B471-3725A1FC6854}"/>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Oval 278">
                <a:extLst>
                  <a:ext uri="{FF2B5EF4-FFF2-40B4-BE49-F238E27FC236}">
                    <a16:creationId xmlns:a16="http://schemas.microsoft.com/office/drawing/2014/main" xmlns="" id="{43F02A4A-2008-4E0D-A554-FE0981A66E96}"/>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Oval 279">
                <a:extLst>
                  <a:ext uri="{FF2B5EF4-FFF2-40B4-BE49-F238E27FC236}">
                    <a16:creationId xmlns:a16="http://schemas.microsoft.com/office/drawing/2014/main" xmlns="" id="{18973236-121C-4733-AEFC-DE0EA5FC96C5}"/>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280">
                <a:extLst>
                  <a:ext uri="{FF2B5EF4-FFF2-40B4-BE49-F238E27FC236}">
                    <a16:creationId xmlns:a16="http://schemas.microsoft.com/office/drawing/2014/main" xmlns="" id="{3227B034-64B4-44B5-85A9-DC12BC5C6AE2}"/>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Oval 281">
                <a:extLst>
                  <a:ext uri="{FF2B5EF4-FFF2-40B4-BE49-F238E27FC236}">
                    <a16:creationId xmlns:a16="http://schemas.microsoft.com/office/drawing/2014/main" xmlns="" id="{40BEAC68-FC00-4292-A77C-8F632345E268}"/>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Oval 282">
                <a:extLst>
                  <a:ext uri="{FF2B5EF4-FFF2-40B4-BE49-F238E27FC236}">
                    <a16:creationId xmlns:a16="http://schemas.microsoft.com/office/drawing/2014/main" xmlns="" id="{C210C867-FF31-4324-928A-A35E5D9BA103}"/>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Oval 283">
                <a:extLst>
                  <a:ext uri="{FF2B5EF4-FFF2-40B4-BE49-F238E27FC236}">
                    <a16:creationId xmlns:a16="http://schemas.microsoft.com/office/drawing/2014/main" xmlns="" id="{5D5938CA-1887-4ADC-86BD-B1EA63CCA821}"/>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Oval 284">
                <a:extLst>
                  <a:ext uri="{FF2B5EF4-FFF2-40B4-BE49-F238E27FC236}">
                    <a16:creationId xmlns:a16="http://schemas.microsoft.com/office/drawing/2014/main" xmlns="" id="{DE0954FB-6BE8-4373-90B3-A398B80B8729}"/>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Oval 285">
                <a:extLst>
                  <a:ext uri="{FF2B5EF4-FFF2-40B4-BE49-F238E27FC236}">
                    <a16:creationId xmlns:a16="http://schemas.microsoft.com/office/drawing/2014/main" xmlns="" id="{71E90496-3C65-4FA9-9D3B-76B6437BF63F}"/>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Oval 286">
                <a:extLst>
                  <a:ext uri="{FF2B5EF4-FFF2-40B4-BE49-F238E27FC236}">
                    <a16:creationId xmlns:a16="http://schemas.microsoft.com/office/drawing/2014/main" xmlns="" id="{DE0A4C59-E526-441B-B6ED-032E2D348F9C}"/>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1" name="Group 240">
              <a:extLst>
                <a:ext uri="{FF2B5EF4-FFF2-40B4-BE49-F238E27FC236}">
                  <a16:creationId xmlns:a16="http://schemas.microsoft.com/office/drawing/2014/main" xmlns="" id="{A78DBCB1-9DD3-4F29-AE71-1366120DF3C7}"/>
                </a:ext>
              </a:extLst>
            </p:cNvPr>
            <p:cNvGrpSpPr/>
            <p:nvPr/>
          </p:nvGrpSpPr>
          <p:grpSpPr>
            <a:xfrm>
              <a:off x="6163103" y="1131346"/>
              <a:ext cx="1124673" cy="118594"/>
              <a:chOff x="25764" y="3508316"/>
              <a:chExt cx="3648664" cy="384742"/>
            </a:xfrm>
          </p:grpSpPr>
          <p:sp>
            <p:nvSpPr>
              <p:cNvPr id="244" name="Oval 243">
                <a:extLst>
                  <a:ext uri="{FF2B5EF4-FFF2-40B4-BE49-F238E27FC236}">
                    <a16:creationId xmlns:a16="http://schemas.microsoft.com/office/drawing/2014/main" xmlns="" id="{FFAD7C1A-E6ED-473D-9CE5-E43B6153AFBF}"/>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Oval 244">
                <a:extLst>
                  <a:ext uri="{FF2B5EF4-FFF2-40B4-BE49-F238E27FC236}">
                    <a16:creationId xmlns:a16="http://schemas.microsoft.com/office/drawing/2014/main" xmlns="" id="{07B9C235-550E-46A2-A2C1-65AAD9AF37BA}"/>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Oval 245">
                <a:extLst>
                  <a:ext uri="{FF2B5EF4-FFF2-40B4-BE49-F238E27FC236}">
                    <a16:creationId xmlns:a16="http://schemas.microsoft.com/office/drawing/2014/main" xmlns="" id="{25023290-E30A-43F4-BD6A-F554372D0F67}"/>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Oval 246">
                <a:extLst>
                  <a:ext uri="{FF2B5EF4-FFF2-40B4-BE49-F238E27FC236}">
                    <a16:creationId xmlns:a16="http://schemas.microsoft.com/office/drawing/2014/main" xmlns="" id="{16D26681-F6A8-4970-B5EC-F9A95DD89BB1}"/>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Oval 247">
                <a:extLst>
                  <a:ext uri="{FF2B5EF4-FFF2-40B4-BE49-F238E27FC236}">
                    <a16:creationId xmlns:a16="http://schemas.microsoft.com/office/drawing/2014/main" xmlns="" id="{43281345-5072-40F0-BAF2-1C3BF360B55D}"/>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Oval 248">
                <a:extLst>
                  <a:ext uri="{FF2B5EF4-FFF2-40B4-BE49-F238E27FC236}">
                    <a16:creationId xmlns:a16="http://schemas.microsoft.com/office/drawing/2014/main" xmlns="" id="{967A4084-A7D7-40B7-B6BB-04697E7857FC}"/>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Oval 249">
                <a:extLst>
                  <a:ext uri="{FF2B5EF4-FFF2-40B4-BE49-F238E27FC236}">
                    <a16:creationId xmlns:a16="http://schemas.microsoft.com/office/drawing/2014/main" xmlns="" id="{84CFF979-109A-4D82-BC6B-E4AB1DBD62FC}"/>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Oval 250">
                <a:extLst>
                  <a:ext uri="{FF2B5EF4-FFF2-40B4-BE49-F238E27FC236}">
                    <a16:creationId xmlns:a16="http://schemas.microsoft.com/office/drawing/2014/main" xmlns="" id="{B974E7A9-8F3F-4712-BF9E-E107C3EDF86A}"/>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Oval 251">
                <a:extLst>
                  <a:ext uri="{FF2B5EF4-FFF2-40B4-BE49-F238E27FC236}">
                    <a16:creationId xmlns:a16="http://schemas.microsoft.com/office/drawing/2014/main" xmlns="" id="{1595AECE-5998-442C-A9B6-73605DA24C54}"/>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Oval 252">
                <a:extLst>
                  <a:ext uri="{FF2B5EF4-FFF2-40B4-BE49-F238E27FC236}">
                    <a16:creationId xmlns:a16="http://schemas.microsoft.com/office/drawing/2014/main" xmlns="" id="{09E8577E-5DF6-45AB-B98C-A736B9C73739}"/>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Oval 253">
                <a:extLst>
                  <a:ext uri="{FF2B5EF4-FFF2-40B4-BE49-F238E27FC236}">
                    <a16:creationId xmlns:a16="http://schemas.microsoft.com/office/drawing/2014/main" xmlns="" id="{CBA4C506-2901-4C92-A036-F30FB000FD44}"/>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Oval 254">
                <a:extLst>
                  <a:ext uri="{FF2B5EF4-FFF2-40B4-BE49-F238E27FC236}">
                    <a16:creationId xmlns:a16="http://schemas.microsoft.com/office/drawing/2014/main" xmlns="" id="{8C4598C2-6717-439C-920B-C039DC3E03B8}"/>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Oval 255">
                <a:extLst>
                  <a:ext uri="{FF2B5EF4-FFF2-40B4-BE49-F238E27FC236}">
                    <a16:creationId xmlns:a16="http://schemas.microsoft.com/office/drawing/2014/main" xmlns="" id="{C25B193C-9D7B-4B2A-BBCE-4ADB886E8A2B}"/>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Oval 256">
                <a:extLst>
                  <a:ext uri="{FF2B5EF4-FFF2-40B4-BE49-F238E27FC236}">
                    <a16:creationId xmlns:a16="http://schemas.microsoft.com/office/drawing/2014/main" xmlns="" id="{4B210FFF-43CE-419B-9B01-0C6F48359CC5}"/>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val 257">
                <a:extLst>
                  <a:ext uri="{FF2B5EF4-FFF2-40B4-BE49-F238E27FC236}">
                    <a16:creationId xmlns:a16="http://schemas.microsoft.com/office/drawing/2014/main" xmlns="" id="{D0166B73-98E7-4A67-A6E7-69B36C8A4F6E}"/>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Oval 258">
                <a:extLst>
                  <a:ext uri="{FF2B5EF4-FFF2-40B4-BE49-F238E27FC236}">
                    <a16:creationId xmlns:a16="http://schemas.microsoft.com/office/drawing/2014/main" xmlns="" id="{FF99EAD4-BD85-4FFB-B38C-D1DB5F15EE2A}"/>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Oval 259">
                <a:extLst>
                  <a:ext uri="{FF2B5EF4-FFF2-40B4-BE49-F238E27FC236}">
                    <a16:creationId xmlns:a16="http://schemas.microsoft.com/office/drawing/2014/main" xmlns="" id="{14C0049F-26A5-48AC-8108-3FA6C6F5179C}"/>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Oval 260">
                <a:extLst>
                  <a:ext uri="{FF2B5EF4-FFF2-40B4-BE49-F238E27FC236}">
                    <a16:creationId xmlns:a16="http://schemas.microsoft.com/office/drawing/2014/main" xmlns="" id="{2877D016-55A3-4B6B-97D3-7200FB34A642}"/>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Oval 261">
                <a:extLst>
                  <a:ext uri="{FF2B5EF4-FFF2-40B4-BE49-F238E27FC236}">
                    <a16:creationId xmlns:a16="http://schemas.microsoft.com/office/drawing/2014/main" xmlns="" id="{29B5071A-1B0B-42AB-AF75-A8AC02ACF774}"/>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a:extLst>
                  <a:ext uri="{FF2B5EF4-FFF2-40B4-BE49-F238E27FC236}">
                    <a16:creationId xmlns:a16="http://schemas.microsoft.com/office/drawing/2014/main" xmlns="" id="{9184C2CB-1A39-4774-B4D6-978B660FA822}"/>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Oval 263">
                <a:extLst>
                  <a:ext uri="{FF2B5EF4-FFF2-40B4-BE49-F238E27FC236}">
                    <a16:creationId xmlns:a16="http://schemas.microsoft.com/office/drawing/2014/main" xmlns="" id="{101F4654-5185-4B5E-85A6-C05800E82538}"/>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Oval 264">
                <a:extLst>
                  <a:ext uri="{FF2B5EF4-FFF2-40B4-BE49-F238E27FC236}">
                    <a16:creationId xmlns:a16="http://schemas.microsoft.com/office/drawing/2014/main" xmlns="" id="{3DE0C0FB-8766-46B8-A2E0-284F874B6BC1}"/>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2" name="Rectangle 241">
              <a:extLst>
                <a:ext uri="{FF2B5EF4-FFF2-40B4-BE49-F238E27FC236}">
                  <a16:creationId xmlns:a16="http://schemas.microsoft.com/office/drawing/2014/main" xmlns="" id="{9A09219B-A576-44A4-99CE-4B4C4E32E07D}"/>
                </a:ext>
              </a:extLst>
            </p:cNvPr>
            <p:cNvSpPr/>
            <p:nvPr/>
          </p:nvSpPr>
          <p:spPr>
            <a:xfrm>
              <a:off x="5150329" y="689267"/>
              <a:ext cx="2187745" cy="681225"/>
            </a:xfrm>
            <a:prstGeom prst="rect">
              <a:avLst/>
            </a:prstGeom>
          </p:spPr>
          <p:txBody>
            <a:bodyPr wrap="square">
              <a:spAutoFit/>
            </a:bodyPr>
            <a:lstStyle/>
            <a:p>
              <a:pPr algn="r" rtl="1"/>
              <a:r>
                <a:rPr lang="fa-IR" b="1" dirty="0" smtClean="0">
                  <a:solidFill>
                    <a:schemeClr val="accent5">
                      <a:lumMod val="75000"/>
                    </a:schemeClr>
                  </a:solidFill>
                  <a:cs typeface="B Roya" panose="00000400000000000000" pitchFamily="2" charset="-78"/>
                </a:rPr>
                <a:t>ناباروری</a:t>
              </a:r>
              <a:endParaRPr lang="fa-IR" b="1" dirty="0">
                <a:solidFill>
                  <a:schemeClr val="accent5">
                    <a:lumMod val="75000"/>
                  </a:schemeClr>
                </a:solidFill>
                <a:cs typeface="B Roya" panose="00000400000000000000" pitchFamily="2" charset="-78"/>
              </a:endParaRPr>
            </a:p>
            <a:p>
              <a:pPr algn="r" rtl="1"/>
              <a:r>
                <a:rPr lang="fa-IR" b="1" dirty="0">
                  <a:solidFill>
                    <a:schemeClr val="accent5">
                      <a:lumMod val="75000"/>
                    </a:schemeClr>
                  </a:solidFill>
                  <a:cs typeface="B Roya" panose="00000400000000000000" pitchFamily="2" charset="-78"/>
                </a:rPr>
                <a:t>ناباروری نیز از عوارض سقط </a:t>
              </a:r>
            </a:p>
          </p:txBody>
        </p:sp>
      </p:grpSp>
      <p:grpSp>
        <p:nvGrpSpPr>
          <p:cNvPr id="3" name="Group 2">
            <a:extLst>
              <a:ext uri="{FF2B5EF4-FFF2-40B4-BE49-F238E27FC236}">
                <a16:creationId xmlns:a16="http://schemas.microsoft.com/office/drawing/2014/main" xmlns="" id="{D15D0FB5-27B3-43AD-B90E-841927AC5DDD}"/>
              </a:ext>
            </a:extLst>
          </p:cNvPr>
          <p:cNvGrpSpPr/>
          <p:nvPr/>
        </p:nvGrpSpPr>
        <p:grpSpPr>
          <a:xfrm>
            <a:off x="6037584" y="2035706"/>
            <a:ext cx="3075650" cy="923331"/>
            <a:chOff x="7919262" y="2026530"/>
            <a:chExt cx="2578171" cy="698693"/>
          </a:xfrm>
        </p:grpSpPr>
        <p:sp>
          <p:nvSpPr>
            <p:cNvPr id="289" name="Rectangle 288">
              <a:extLst>
                <a:ext uri="{FF2B5EF4-FFF2-40B4-BE49-F238E27FC236}">
                  <a16:creationId xmlns:a16="http://schemas.microsoft.com/office/drawing/2014/main" xmlns="" id="{922AF0DF-D828-43CF-AB37-B513A284CC4A}"/>
                </a:ext>
              </a:extLst>
            </p:cNvPr>
            <p:cNvSpPr/>
            <p:nvPr/>
          </p:nvSpPr>
          <p:spPr>
            <a:xfrm>
              <a:off x="10071574" y="2048320"/>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90" name="Rectangle 289">
              <a:extLst>
                <a:ext uri="{FF2B5EF4-FFF2-40B4-BE49-F238E27FC236}">
                  <a16:creationId xmlns:a16="http://schemas.microsoft.com/office/drawing/2014/main" xmlns="" id="{4D88EFB7-8E3B-4B58-ADCF-D79C9881C892}"/>
                </a:ext>
              </a:extLst>
            </p:cNvPr>
            <p:cNvSpPr/>
            <p:nvPr/>
          </p:nvSpPr>
          <p:spPr>
            <a:xfrm>
              <a:off x="7946282" y="2058565"/>
              <a:ext cx="2527570" cy="18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91" name="Rectangle 290">
              <a:extLst>
                <a:ext uri="{FF2B5EF4-FFF2-40B4-BE49-F238E27FC236}">
                  <a16:creationId xmlns:a16="http://schemas.microsoft.com/office/drawing/2014/main" xmlns="" id="{1F8B3797-A543-429B-9DCA-9E14B08B40A1}"/>
                </a:ext>
              </a:extLst>
            </p:cNvPr>
            <p:cNvSpPr/>
            <p:nvPr/>
          </p:nvSpPr>
          <p:spPr>
            <a:xfrm>
              <a:off x="7946282" y="2253901"/>
              <a:ext cx="2527570" cy="19078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92" name="Rectangle 291">
              <a:extLst>
                <a:ext uri="{FF2B5EF4-FFF2-40B4-BE49-F238E27FC236}">
                  <a16:creationId xmlns:a16="http://schemas.microsoft.com/office/drawing/2014/main" xmlns="" id="{1B6895A7-5D09-4C9D-B364-F091F97685EF}"/>
                </a:ext>
              </a:extLst>
            </p:cNvPr>
            <p:cNvSpPr/>
            <p:nvPr/>
          </p:nvSpPr>
          <p:spPr>
            <a:xfrm>
              <a:off x="7951514" y="2444538"/>
              <a:ext cx="2545919"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293" name="Group 292">
              <a:extLst>
                <a:ext uri="{FF2B5EF4-FFF2-40B4-BE49-F238E27FC236}">
                  <a16:creationId xmlns:a16="http://schemas.microsoft.com/office/drawing/2014/main" xmlns="" id="{D195B462-47A1-4BBD-BDA0-7B3471CE6347}"/>
                </a:ext>
              </a:extLst>
            </p:cNvPr>
            <p:cNvGrpSpPr/>
            <p:nvPr/>
          </p:nvGrpSpPr>
          <p:grpSpPr>
            <a:xfrm>
              <a:off x="7981691" y="2471620"/>
              <a:ext cx="1124673" cy="118594"/>
              <a:chOff x="25764" y="3508316"/>
              <a:chExt cx="3648664" cy="384742"/>
            </a:xfrm>
          </p:grpSpPr>
          <p:sp>
            <p:nvSpPr>
              <p:cNvPr id="319" name="Oval 318">
                <a:extLst>
                  <a:ext uri="{FF2B5EF4-FFF2-40B4-BE49-F238E27FC236}">
                    <a16:creationId xmlns:a16="http://schemas.microsoft.com/office/drawing/2014/main" xmlns="" id="{EB460316-50F5-4D25-94C8-A9DB695FD823}"/>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Oval 319">
                <a:extLst>
                  <a:ext uri="{FF2B5EF4-FFF2-40B4-BE49-F238E27FC236}">
                    <a16:creationId xmlns:a16="http://schemas.microsoft.com/office/drawing/2014/main" xmlns="" id="{DAC5EDF1-494C-46AD-8F1B-FE93E73E1769}"/>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Oval 320">
                <a:extLst>
                  <a:ext uri="{FF2B5EF4-FFF2-40B4-BE49-F238E27FC236}">
                    <a16:creationId xmlns:a16="http://schemas.microsoft.com/office/drawing/2014/main" xmlns="" id="{F939F003-2335-4B53-AB29-CE1A26A71C0E}"/>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Oval 321">
                <a:extLst>
                  <a:ext uri="{FF2B5EF4-FFF2-40B4-BE49-F238E27FC236}">
                    <a16:creationId xmlns:a16="http://schemas.microsoft.com/office/drawing/2014/main" xmlns="" id="{36D68A07-D549-41A0-82B9-D10A89DE10A7}"/>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Oval 322">
                <a:extLst>
                  <a:ext uri="{FF2B5EF4-FFF2-40B4-BE49-F238E27FC236}">
                    <a16:creationId xmlns:a16="http://schemas.microsoft.com/office/drawing/2014/main" xmlns="" id="{8681F3A1-F642-461C-9558-418EAF018F17}"/>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Oval 323">
                <a:extLst>
                  <a:ext uri="{FF2B5EF4-FFF2-40B4-BE49-F238E27FC236}">
                    <a16:creationId xmlns:a16="http://schemas.microsoft.com/office/drawing/2014/main" xmlns="" id="{E6A45737-40BD-4BFC-8DE8-E99CB4FA17D1}"/>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Oval 324">
                <a:extLst>
                  <a:ext uri="{FF2B5EF4-FFF2-40B4-BE49-F238E27FC236}">
                    <a16:creationId xmlns:a16="http://schemas.microsoft.com/office/drawing/2014/main" xmlns="" id="{E6282AA0-6EE8-4B56-B6AF-B48D7F61967F}"/>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Oval 325">
                <a:extLst>
                  <a:ext uri="{FF2B5EF4-FFF2-40B4-BE49-F238E27FC236}">
                    <a16:creationId xmlns:a16="http://schemas.microsoft.com/office/drawing/2014/main" xmlns="" id="{95AF04F2-AFD7-445D-AC75-D47D524AF32A}"/>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Oval 326">
                <a:extLst>
                  <a:ext uri="{FF2B5EF4-FFF2-40B4-BE49-F238E27FC236}">
                    <a16:creationId xmlns:a16="http://schemas.microsoft.com/office/drawing/2014/main" xmlns="" id="{1F8437BD-6D83-4EBF-ABF7-D28379ED06C7}"/>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Oval 327">
                <a:extLst>
                  <a:ext uri="{FF2B5EF4-FFF2-40B4-BE49-F238E27FC236}">
                    <a16:creationId xmlns:a16="http://schemas.microsoft.com/office/drawing/2014/main" xmlns="" id="{73EB9BF0-2940-4956-9D6E-23ECB0352F53}"/>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Oval 328">
                <a:extLst>
                  <a:ext uri="{FF2B5EF4-FFF2-40B4-BE49-F238E27FC236}">
                    <a16:creationId xmlns:a16="http://schemas.microsoft.com/office/drawing/2014/main" xmlns="" id="{B1013D02-48B1-4CF5-BF16-E0C0BF976A38}"/>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Oval 329">
                <a:extLst>
                  <a:ext uri="{FF2B5EF4-FFF2-40B4-BE49-F238E27FC236}">
                    <a16:creationId xmlns:a16="http://schemas.microsoft.com/office/drawing/2014/main" xmlns="" id="{F4EC2659-CA82-4B3A-802E-1DFFDA9B3B72}"/>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Oval 330">
                <a:extLst>
                  <a:ext uri="{FF2B5EF4-FFF2-40B4-BE49-F238E27FC236}">
                    <a16:creationId xmlns:a16="http://schemas.microsoft.com/office/drawing/2014/main" xmlns="" id="{A78BC2FF-4710-4CA9-8879-C97564D3BBC8}"/>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Oval 331">
                <a:extLst>
                  <a:ext uri="{FF2B5EF4-FFF2-40B4-BE49-F238E27FC236}">
                    <a16:creationId xmlns:a16="http://schemas.microsoft.com/office/drawing/2014/main" xmlns="" id="{47ED5EFC-816F-4776-BE5F-F1CC508B5526}"/>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Oval 332">
                <a:extLst>
                  <a:ext uri="{FF2B5EF4-FFF2-40B4-BE49-F238E27FC236}">
                    <a16:creationId xmlns:a16="http://schemas.microsoft.com/office/drawing/2014/main" xmlns="" id="{561F3D72-E3E0-42CC-9561-3F7BA074E7A9}"/>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Oval 333">
                <a:extLst>
                  <a:ext uri="{FF2B5EF4-FFF2-40B4-BE49-F238E27FC236}">
                    <a16:creationId xmlns:a16="http://schemas.microsoft.com/office/drawing/2014/main" xmlns="" id="{22CD15CD-7D74-4067-8F57-9A85002C6E13}"/>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Oval 334">
                <a:extLst>
                  <a:ext uri="{FF2B5EF4-FFF2-40B4-BE49-F238E27FC236}">
                    <a16:creationId xmlns:a16="http://schemas.microsoft.com/office/drawing/2014/main" xmlns="" id="{ED8B6FE6-552D-47EA-8D55-A19A8FC97B61}"/>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Oval 335">
                <a:extLst>
                  <a:ext uri="{FF2B5EF4-FFF2-40B4-BE49-F238E27FC236}">
                    <a16:creationId xmlns:a16="http://schemas.microsoft.com/office/drawing/2014/main" xmlns="" id="{C0ADA54F-98CF-4F9B-8DA9-F42C490C43C9}"/>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Oval 336">
                <a:extLst>
                  <a:ext uri="{FF2B5EF4-FFF2-40B4-BE49-F238E27FC236}">
                    <a16:creationId xmlns:a16="http://schemas.microsoft.com/office/drawing/2014/main" xmlns="" id="{0CAAB285-9DDD-4C4E-80A6-FAABE0479DE6}"/>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Oval 337">
                <a:extLst>
                  <a:ext uri="{FF2B5EF4-FFF2-40B4-BE49-F238E27FC236}">
                    <a16:creationId xmlns:a16="http://schemas.microsoft.com/office/drawing/2014/main" xmlns="" id="{65C4E17F-56F9-4171-9AFC-EABB396DA0BB}"/>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Oval 338">
                <a:extLst>
                  <a:ext uri="{FF2B5EF4-FFF2-40B4-BE49-F238E27FC236}">
                    <a16:creationId xmlns:a16="http://schemas.microsoft.com/office/drawing/2014/main" xmlns="" id="{5B38B17E-F299-4570-9FD9-C7EEE9EB3040}"/>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Oval 339">
                <a:extLst>
                  <a:ext uri="{FF2B5EF4-FFF2-40B4-BE49-F238E27FC236}">
                    <a16:creationId xmlns:a16="http://schemas.microsoft.com/office/drawing/2014/main" xmlns="" id="{15EA52CE-1E46-4751-8B6A-D708B0109D09}"/>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4" name="Group 293">
              <a:extLst>
                <a:ext uri="{FF2B5EF4-FFF2-40B4-BE49-F238E27FC236}">
                  <a16:creationId xmlns:a16="http://schemas.microsoft.com/office/drawing/2014/main" xmlns="" id="{5BC7671A-A828-463E-B339-D709A79BFE48}"/>
                </a:ext>
              </a:extLst>
            </p:cNvPr>
            <p:cNvGrpSpPr/>
            <p:nvPr/>
          </p:nvGrpSpPr>
          <p:grpSpPr>
            <a:xfrm>
              <a:off x="9326823" y="2471620"/>
              <a:ext cx="1124673" cy="118594"/>
              <a:chOff x="25764" y="3508316"/>
              <a:chExt cx="3648664" cy="384742"/>
            </a:xfrm>
          </p:grpSpPr>
          <p:sp>
            <p:nvSpPr>
              <p:cNvPr id="297" name="Oval 296">
                <a:extLst>
                  <a:ext uri="{FF2B5EF4-FFF2-40B4-BE49-F238E27FC236}">
                    <a16:creationId xmlns:a16="http://schemas.microsoft.com/office/drawing/2014/main" xmlns="" id="{CBFA3685-4E60-49E1-99CC-E8F8ABD4337C}"/>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Oval 297">
                <a:extLst>
                  <a:ext uri="{FF2B5EF4-FFF2-40B4-BE49-F238E27FC236}">
                    <a16:creationId xmlns:a16="http://schemas.microsoft.com/office/drawing/2014/main" xmlns="" id="{BB5638CD-2164-47D0-BF0E-2123F7AEDC4E}"/>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Oval 298">
                <a:extLst>
                  <a:ext uri="{FF2B5EF4-FFF2-40B4-BE49-F238E27FC236}">
                    <a16:creationId xmlns:a16="http://schemas.microsoft.com/office/drawing/2014/main" xmlns="" id="{0DD74205-733F-4E8A-B06A-7F5AA88F8BA7}"/>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Oval 299">
                <a:extLst>
                  <a:ext uri="{FF2B5EF4-FFF2-40B4-BE49-F238E27FC236}">
                    <a16:creationId xmlns:a16="http://schemas.microsoft.com/office/drawing/2014/main" xmlns="" id="{36CDBEB3-4984-4989-AB42-7EDBA84689A5}"/>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Oval 300">
                <a:extLst>
                  <a:ext uri="{FF2B5EF4-FFF2-40B4-BE49-F238E27FC236}">
                    <a16:creationId xmlns:a16="http://schemas.microsoft.com/office/drawing/2014/main" xmlns="" id="{E82B6919-643E-4478-ADA0-B72843683FB5}"/>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Oval 301">
                <a:extLst>
                  <a:ext uri="{FF2B5EF4-FFF2-40B4-BE49-F238E27FC236}">
                    <a16:creationId xmlns:a16="http://schemas.microsoft.com/office/drawing/2014/main" xmlns="" id="{3D426B9E-CCFE-472B-B57E-D37C0055E901}"/>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Oval 302">
                <a:extLst>
                  <a:ext uri="{FF2B5EF4-FFF2-40B4-BE49-F238E27FC236}">
                    <a16:creationId xmlns:a16="http://schemas.microsoft.com/office/drawing/2014/main" xmlns="" id="{5EB6F8C3-C684-4CBF-9351-EA2A3D34D747}"/>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Oval 303">
                <a:extLst>
                  <a:ext uri="{FF2B5EF4-FFF2-40B4-BE49-F238E27FC236}">
                    <a16:creationId xmlns:a16="http://schemas.microsoft.com/office/drawing/2014/main" xmlns="" id="{E6F0E948-895D-43C7-A24B-68A3DE5C1837}"/>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Oval 304">
                <a:extLst>
                  <a:ext uri="{FF2B5EF4-FFF2-40B4-BE49-F238E27FC236}">
                    <a16:creationId xmlns:a16="http://schemas.microsoft.com/office/drawing/2014/main" xmlns="" id="{B099C018-509D-4D2B-8607-87572099602B}"/>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Oval 305">
                <a:extLst>
                  <a:ext uri="{FF2B5EF4-FFF2-40B4-BE49-F238E27FC236}">
                    <a16:creationId xmlns:a16="http://schemas.microsoft.com/office/drawing/2014/main" xmlns="" id="{0BA35ED0-4E99-4303-86D7-B139D96087E2}"/>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Oval 306">
                <a:extLst>
                  <a:ext uri="{FF2B5EF4-FFF2-40B4-BE49-F238E27FC236}">
                    <a16:creationId xmlns:a16="http://schemas.microsoft.com/office/drawing/2014/main" xmlns="" id="{F8C94D25-77CB-460F-83BC-D6B114851A49}"/>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Oval 307">
                <a:extLst>
                  <a:ext uri="{FF2B5EF4-FFF2-40B4-BE49-F238E27FC236}">
                    <a16:creationId xmlns:a16="http://schemas.microsoft.com/office/drawing/2014/main" xmlns="" id="{589648AC-4196-47CC-9B2D-4A5437A355A8}"/>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Oval 308">
                <a:extLst>
                  <a:ext uri="{FF2B5EF4-FFF2-40B4-BE49-F238E27FC236}">
                    <a16:creationId xmlns:a16="http://schemas.microsoft.com/office/drawing/2014/main" xmlns="" id="{7191A601-0BA2-4080-AD74-1FFEF8824AB4}"/>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Oval 309">
                <a:extLst>
                  <a:ext uri="{FF2B5EF4-FFF2-40B4-BE49-F238E27FC236}">
                    <a16:creationId xmlns:a16="http://schemas.microsoft.com/office/drawing/2014/main" xmlns="" id="{8189F3EE-13F3-49C0-B4F2-3B10A8121F16}"/>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Oval 310">
                <a:extLst>
                  <a:ext uri="{FF2B5EF4-FFF2-40B4-BE49-F238E27FC236}">
                    <a16:creationId xmlns:a16="http://schemas.microsoft.com/office/drawing/2014/main" xmlns="" id="{EE7FA1D8-18E4-4462-B225-C185B3D560AC}"/>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Oval 311">
                <a:extLst>
                  <a:ext uri="{FF2B5EF4-FFF2-40B4-BE49-F238E27FC236}">
                    <a16:creationId xmlns:a16="http://schemas.microsoft.com/office/drawing/2014/main" xmlns="" id="{6B07F8C4-E65B-413E-BF6F-CE8428B626A6}"/>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Oval 312">
                <a:extLst>
                  <a:ext uri="{FF2B5EF4-FFF2-40B4-BE49-F238E27FC236}">
                    <a16:creationId xmlns:a16="http://schemas.microsoft.com/office/drawing/2014/main" xmlns="" id="{D25C3F86-20E5-4362-8435-E1E6AFEBB328}"/>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Oval 313">
                <a:extLst>
                  <a:ext uri="{FF2B5EF4-FFF2-40B4-BE49-F238E27FC236}">
                    <a16:creationId xmlns:a16="http://schemas.microsoft.com/office/drawing/2014/main" xmlns="" id="{39442CC2-27A1-479A-A62A-583F78C6B0DE}"/>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Oval 314">
                <a:extLst>
                  <a:ext uri="{FF2B5EF4-FFF2-40B4-BE49-F238E27FC236}">
                    <a16:creationId xmlns:a16="http://schemas.microsoft.com/office/drawing/2014/main" xmlns="" id="{10695E24-9B77-4F94-99DD-554A5D08E8DD}"/>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Oval 315">
                <a:extLst>
                  <a:ext uri="{FF2B5EF4-FFF2-40B4-BE49-F238E27FC236}">
                    <a16:creationId xmlns:a16="http://schemas.microsoft.com/office/drawing/2014/main" xmlns="" id="{1566B5E7-E9C8-4CF2-88E3-69AD132B0363}"/>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Oval 316">
                <a:extLst>
                  <a:ext uri="{FF2B5EF4-FFF2-40B4-BE49-F238E27FC236}">
                    <a16:creationId xmlns:a16="http://schemas.microsoft.com/office/drawing/2014/main" xmlns="" id="{5E674095-648F-4EE6-BA4D-BCF1B9F8841A}"/>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Oval 317">
                <a:extLst>
                  <a:ext uri="{FF2B5EF4-FFF2-40B4-BE49-F238E27FC236}">
                    <a16:creationId xmlns:a16="http://schemas.microsoft.com/office/drawing/2014/main" xmlns="" id="{53604B7F-1F3B-4E4D-9F1C-969419EC8BF3}"/>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5" name="Rectangle 294">
              <a:extLst>
                <a:ext uri="{FF2B5EF4-FFF2-40B4-BE49-F238E27FC236}">
                  <a16:creationId xmlns:a16="http://schemas.microsoft.com/office/drawing/2014/main" xmlns="" id="{0CE0EAB7-140F-4D1C-97FE-409E27FEC72B}"/>
                </a:ext>
              </a:extLst>
            </p:cNvPr>
            <p:cNvSpPr/>
            <p:nvPr/>
          </p:nvSpPr>
          <p:spPr>
            <a:xfrm>
              <a:off x="7919262" y="2026530"/>
              <a:ext cx="2541541" cy="698693"/>
            </a:xfrm>
            <a:prstGeom prst="rect">
              <a:avLst/>
            </a:prstGeom>
          </p:spPr>
          <p:txBody>
            <a:bodyPr wrap="square">
              <a:spAutoFit/>
            </a:bodyPr>
            <a:lstStyle/>
            <a:p>
              <a:pPr algn="r" rtl="1"/>
              <a:r>
                <a:rPr lang="fa-IR" b="1" dirty="0">
                  <a:solidFill>
                    <a:schemeClr val="accent5">
                      <a:lumMod val="75000"/>
                    </a:schemeClr>
                  </a:solidFill>
                  <a:cs typeface="B Roya" panose="00000400000000000000" pitchFamily="2" charset="-78"/>
                </a:rPr>
                <a:t>بستري در بیمارستان</a:t>
              </a:r>
            </a:p>
            <a:p>
              <a:pPr algn="r" rtl="1"/>
              <a:r>
                <a:rPr lang="fa-IR" b="1" dirty="0" smtClean="0">
                  <a:solidFill>
                    <a:schemeClr val="accent5">
                      <a:lumMod val="75000"/>
                    </a:schemeClr>
                  </a:solidFill>
                  <a:cs typeface="B Roya" panose="00000400000000000000" pitchFamily="2" charset="-78"/>
                </a:rPr>
                <a:t> بیش از هفت </a:t>
              </a:r>
              <a:r>
                <a:rPr lang="fa-IR" b="1" dirty="0">
                  <a:solidFill>
                    <a:schemeClr val="accent5">
                      <a:lumMod val="75000"/>
                    </a:schemeClr>
                  </a:solidFill>
                  <a:cs typeface="B Roya" panose="00000400000000000000" pitchFamily="2" charset="-78"/>
                </a:rPr>
                <a:t>میلیون </a:t>
              </a:r>
              <a:r>
                <a:rPr lang="fa-IR" b="1" dirty="0" smtClean="0">
                  <a:solidFill>
                    <a:schemeClr val="accent5">
                      <a:lumMod val="75000"/>
                    </a:schemeClr>
                  </a:solidFill>
                  <a:cs typeface="B Roya" panose="00000400000000000000" pitchFamily="2" charset="-78"/>
                </a:rPr>
                <a:t>بستری عوارض سقط</a:t>
              </a:r>
              <a:endParaRPr lang="fa-IR" b="1" dirty="0">
                <a:solidFill>
                  <a:schemeClr val="accent5">
                    <a:lumMod val="75000"/>
                  </a:schemeClr>
                </a:solidFill>
                <a:cs typeface="B Roya" panose="00000400000000000000" pitchFamily="2" charset="-78"/>
              </a:endParaRPr>
            </a:p>
          </p:txBody>
        </p:sp>
      </p:grpSp>
      <p:grpSp>
        <p:nvGrpSpPr>
          <p:cNvPr id="2" name="Group 1">
            <a:extLst>
              <a:ext uri="{FF2B5EF4-FFF2-40B4-BE49-F238E27FC236}">
                <a16:creationId xmlns:a16="http://schemas.microsoft.com/office/drawing/2014/main" xmlns="" id="{B3291FB6-88CE-48BF-A464-4A9733D13642}"/>
              </a:ext>
            </a:extLst>
          </p:cNvPr>
          <p:cNvGrpSpPr/>
          <p:nvPr/>
        </p:nvGrpSpPr>
        <p:grpSpPr>
          <a:xfrm>
            <a:off x="5655217" y="3900448"/>
            <a:ext cx="3253031" cy="837162"/>
            <a:chOff x="7679760" y="4275151"/>
            <a:chExt cx="2980849" cy="670056"/>
          </a:xfrm>
        </p:grpSpPr>
        <p:sp>
          <p:nvSpPr>
            <p:cNvPr id="342" name="Rectangle 341">
              <a:extLst>
                <a:ext uri="{FF2B5EF4-FFF2-40B4-BE49-F238E27FC236}">
                  <a16:creationId xmlns:a16="http://schemas.microsoft.com/office/drawing/2014/main" xmlns="" id="{FB88AF5B-D2EF-4083-BCD4-DA758A7BD58A}"/>
                </a:ext>
              </a:extLst>
            </p:cNvPr>
            <p:cNvSpPr/>
            <p:nvPr/>
          </p:nvSpPr>
          <p:spPr>
            <a:xfrm>
              <a:off x="10234750" y="4358203"/>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43" name="Rectangle 342">
              <a:extLst>
                <a:ext uri="{FF2B5EF4-FFF2-40B4-BE49-F238E27FC236}">
                  <a16:creationId xmlns:a16="http://schemas.microsoft.com/office/drawing/2014/main" xmlns="" id="{CB5A920F-E992-4973-BFC9-8975EE340208}"/>
                </a:ext>
              </a:extLst>
            </p:cNvPr>
            <p:cNvSpPr/>
            <p:nvPr/>
          </p:nvSpPr>
          <p:spPr>
            <a:xfrm>
              <a:off x="8109457" y="4368448"/>
              <a:ext cx="2551151" cy="18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44" name="Rectangle 343">
              <a:extLst>
                <a:ext uri="{FF2B5EF4-FFF2-40B4-BE49-F238E27FC236}">
                  <a16:creationId xmlns:a16="http://schemas.microsoft.com/office/drawing/2014/main" xmlns="" id="{EC99A77E-2408-4261-AC82-8094218CD077}"/>
                </a:ext>
              </a:extLst>
            </p:cNvPr>
            <p:cNvSpPr/>
            <p:nvPr/>
          </p:nvSpPr>
          <p:spPr>
            <a:xfrm>
              <a:off x="8109457" y="4563783"/>
              <a:ext cx="2551151" cy="21772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45" name="Rectangle 344">
              <a:extLst>
                <a:ext uri="{FF2B5EF4-FFF2-40B4-BE49-F238E27FC236}">
                  <a16:creationId xmlns:a16="http://schemas.microsoft.com/office/drawing/2014/main" xmlns="" id="{749BAF8A-4847-4FA9-9032-12CC7C2430E7}"/>
                </a:ext>
              </a:extLst>
            </p:cNvPr>
            <p:cNvSpPr/>
            <p:nvPr/>
          </p:nvSpPr>
          <p:spPr>
            <a:xfrm>
              <a:off x="8114690" y="4754421"/>
              <a:ext cx="2545919"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346" name="Group 345">
              <a:extLst>
                <a:ext uri="{FF2B5EF4-FFF2-40B4-BE49-F238E27FC236}">
                  <a16:creationId xmlns:a16="http://schemas.microsoft.com/office/drawing/2014/main" xmlns="" id="{B6DE732A-69DE-4CEB-B5F3-7C2ECDA82674}"/>
                </a:ext>
              </a:extLst>
            </p:cNvPr>
            <p:cNvGrpSpPr/>
            <p:nvPr/>
          </p:nvGrpSpPr>
          <p:grpSpPr>
            <a:xfrm>
              <a:off x="8144868" y="4781503"/>
              <a:ext cx="1124673" cy="118594"/>
              <a:chOff x="25764" y="3508316"/>
              <a:chExt cx="3648664" cy="384742"/>
            </a:xfrm>
          </p:grpSpPr>
          <p:sp>
            <p:nvSpPr>
              <p:cNvPr id="372" name="Oval 371">
                <a:extLst>
                  <a:ext uri="{FF2B5EF4-FFF2-40B4-BE49-F238E27FC236}">
                    <a16:creationId xmlns:a16="http://schemas.microsoft.com/office/drawing/2014/main" xmlns="" id="{31E4F0EE-B66B-4714-92B8-7F4F5EE22711}"/>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Oval 372">
                <a:extLst>
                  <a:ext uri="{FF2B5EF4-FFF2-40B4-BE49-F238E27FC236}">
                    <a16:creationId xmlns:a16="http://schemas.microsoft.com/office/drawing/2014/main" xmlns="" id="{F929640C-AD7C-4CBA-BF0D-F42EF8A2D60B}"/>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Oval 373">
                <a:extLst>
                  <a:ext uri="{FF2B5EF4-FFF2-40B4-BE49-F238E27FC236}">
                    <a16:creationId xmlns:a16="http://schemas.microsoft.com/office/drawing/2014/main" xmlns="" id="{E337BBC5-7B69-4FCE-A873-FA5AEB97C6B8}"/>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Oval 374">
                <a:extLst>
                  <a:ext uri="{FF2B5EF4-FFF2-40B4-BE49-F238E27FC236}">
                    <a16:creationId xmlns:a16="http://schemas.microsoft.com/office/drawing/2014/main" xmlns="" id="{935ED8F8-38FE-4F84-9DA0-A750EA502978}"/>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Oval 375">
                <a:extLst>
                  <a:ext uri="{FF2B5EF4-FFF2-40B4-BE49-F238E27FC236}">
                    <a16:creationId xmlns:a16="http://schemas.microsoft.com/office/drawing/2014/main" xmlns="" id="{26DA6E46-474D-443C-AF62-25733C25FA37}"/>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Oval 376">
                <a:extLst>
                  <a:ext uri="{FF2B5EF4-FFF2-40B4-BE49-F238E27FC236}">
                    <a16:creationId xmlns:a16="http://schemas.microsoft.com/office/drawing/2014/main" xmlns="" id="{33F9FDEA-AED5-4673-9D09-645DAB45B821}"/>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Oval 377">
                <a:extLst>
                  <a:ext uri="{FF2B5EF4-FFF2-40B4-BE49-F238E27FC236}">
                    <a16:creationId xmlns:a16="http://schemas.microsoft.com/office/drawing/2014/main" xmlns="" id="{9A0EB8A1-5347-4CB2-B54E-D1C1D9EDAFE2}"/>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Oval 378">
                <a:extLst>
                  <a:ext uri="{FF2B5EF4-FFF2-40B4-BE49-F238E27FC236}">
                    <a16:creationId xmlns:a16="http://schemas.microsoft.com/office/drawing/2014/main" xmlns="" id="{C2AA752F-4457-4FEC-8691-CD6BDD4C6000}"/>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Oval 379">
                <a:extLst>
                  <a:ext uri="{FF2B5EF4-FFF2-40B4-BE49-F238E27FC236}">
                    <a16:creationId xmlns:a16="http://schemas.microsoft.com/office/drawing/2014/main" xmlns="" id="{CE94D625-8C92-4B4D-ABC5-DE872D5CCAD9}"/>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 name="Oval 380">
                <a:extLst>
                  <a:ext uri="{FF2B5EF4-FFF2-40B4-BE49-F238E27FC236}">
                    <a16:creationId xmlns:a16="http://schemas.microsoft.com/office/drawing/2014/main" xmlns="" id="{1E88FCE9-D8A8-4679-897B-78A9DAC5343B}"/>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Oval 381">
                <a:extLst>
                  <a:ext uri="{FF2B5EF4-FFF2-40B4-BE49-F238E27FC236}">
                    <a16:creationId xmlns:a16="http://schemas.microsoft.com/office/drawing/2014/main" xmlns="" id="{7537C31E-F599-485D-86EA-B6958B83BE0C}"/>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Oval 382">
                <a:extLst>
                  <a:ext uri="{FF2B5EF4-FFF2-40B4-BE49-F238E27FC236}">
                    <a16:creationId xmlns:a16="http://schemas.microsoft.com/office/drawing/2014/main" xmlns="" id="{9466DE9B-E1A4-490C-ACAF-9848594F5B3A}"/>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Oval 383">
                <a:extLst>
                  <a:ext uri="{FF2B5EF4-FFF2-40B4-BE49-F238E27FC236}">
                    <a16:creationId xmlns:a16="http://schemas.microsoft.com/office/drawing/2014/main" xmlns="" id="{70E78ADA-6654-4166-B678-255592B6C75A}"/>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Oval 384">
                <a:extLst>
                  <a:ext uri="{FF2B5EF4-FFF2-40B4-BE49-F238E27FC236}">
                    <a16:creationId xmlns:a16="http://schemas.microsoft.com/office/drawing/2014/main" xmlns="" id="{CD11ADFB-3799-479C-8159-709EE6E1319C}"/>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 name="Oval 385">
                <a:extLst>
                  <a:ext uri="{FF2B5EF4-FFF2-40B4-BE49-F238E27FC236}">
                    <a16:creationId xmlns:a16="http://schemas.microsoft.com/office/drawing/2014/main" xmlns="" id="{12DE1664-BBB1-4B38-9C18-70ECAD6182DB}"/>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 name="Oval 386">
                <a:extLst>
                  <a:ext uri="{FF2B5EF4-FFF2-40B4-BE49-F238E27FC236}">
                    <a16:creationId xmlns:a16="http://schemas.microsoft.com/office/drawing/2014/main" xmlns="" id="{7A801885-B5D1-41FD-BE5A-586E0A36026F}"/>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Oval 387">
                <a:extLst>
                  <a:ext uri="{FF2B5EF4-FFF2-40B4-BE49-F238E27FC236}">
                    <a16:creationId xmlns:a16="http://schemas.microsoft.com/office/drawing/2014/main" xmlns="" id="{ADB88F43-B167-4331-BB28-4F7E4BAECF7B}"/>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Oval 388">
                <a:extLst>
                  <a:ext uri="{FF2B5EF4-FFF2-40B4-BE49-F238E27FC236}">
                    <a16:creationId xmlns:a16="http://schemas.microsoft.com/office/drawing/2014/main" xmlns="" id="{B2D53FFD-8FFB-4D80-BAA5-2092231CA729}"/>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Oval 389">
                <a:extLst>
                  <a:ext uri="{FF2B5EF4-FFF2-40B4-BE49-F238E27FC236}">
                    <a16:creationId xmlns:a16="http://schemas.microsoft.com/office/drawing/2014/main" xmlns="" id="{5D7112A9-2F32-49BC-ABA2-8EB7432DDB3C}"/>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 name="Oval 390">
                <a:extLst>
                  <a:ext uri="{FF2B5EF4-FFF2-40B4-BE49-F238E27FC236}">
                    <a16:creationId xmlns:a16="http://schemas.microsoft.com/office/drawing/2014/main" xmlns="" id="{274E8B65-4610-47F5-9AF1-61912A0D2EAF}"/>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 name="Oval 391">
                <a:extLst>
                  <a:ext uri="{FF2B5EF4-FFF2-40B4-BE49-F238E27FC236}">
                    <a16:creationId xmlns:a16="http://schemas.microsoft.com/office/drawing/2014/main" xmlns="" id="{CFE30CC4-86B2-407B-885C-C155025BFF0F}"/>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 name="Oval 392">
                <a:extLst>
                  <a:ext uri="{FF2B5EF4-FFF2-40B4-BE49-F238E27FC236}">
                    <a16:creationId xmlns:a16="http://schemas.microsoft.com/office/drawing/2014/main" xmlns="" id="{5B0DF336-873C-45B6-8DD8-DAA2A55DE7E1}"/>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7" name="Group 346">
              <a:extLst>
                <a:ext uri="{FF2B5EF4-FFF2-40B4-BE49-F238E27FC236}">
                  <a16:creationId xmlns:a16="http://schemas.microsoft.com/office/drawing/2014/main" xmlns="" id="{9A9982DE-D8A7-44B2-8B58-8871E213687F}"/>
                </a:ext>
              </a:extLst>
            </p:cNvPr>
            <p:cNvGrpSpPr/>
            <p:nvPr/>
          </p:nvGrpSpPr>
          <p:grpSpPr>
            <a:xfrm>
              <a:off x="9490000" y="4781503"/>
              <a:ext cx="1124673" cy="118594"/>
              <a:chOff x="25764" y="3508316"/>
              <a:chExt cx="3648664" cy="384742"/>
            </a:xfrm>
          </p:grpSpPr>
          <p:sp>
            <p:nvSpPr>
              <p:cNvPr id="350" name="Oval 349">
                <a:extLst>
                  <a:ext uri="{FF2B5EF4-FFF2-40B4-BE49-F238E27FC236}">
                    <a16:creationId xmlns:a16="http://schemas.microsoft.com/office/drawing/2014/main" xmlns="" id="{999340D1-5798-4625-BCDF-E7710FB369B3}"/>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Oval 350">
                <a:extLst>
                  <a:ext uri="{FF2B5EF4-FFF2-40B4-BE49-F238E27FC236}">
                    <a16:creationId xmlns:a16="http://schemas.microsoft.com/office/drawing/2014/main" xmlns="" id="{010BC43E-1861-47C2-ADE4-9466179F45EA}"/>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Oval 351">
                <a:extLst>
                  <a:ext uri="{FF2B5EF4-FFF2-40B4-BE49-F238E27FC236}">
                    <a16:creationId xmlns:a16="http://schemas.microsoft.com/office/drawing/2014/main" xmlns="" id="{F93D0C25-2412-49D7-98D7-38CE36390360}"/>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Oval 352">
                <a:extLst>
                  <a:ext uri="{FF2B5EF4-FFF2-40B4-BE49-F238E27FC236}">
                    <a16:creationId xmlns:a16="http://schemas.microsoft.com/office/drawing/2014/main" xmlns="" id="{E6250530-F75D-4C7E-BB7D-EBE6C51546BF}"/>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Oval 353">
                <a:extLst>
                  <a:ext uri="{FF2B5EF4-FFF2-40B4-BE49-F238E27FC236}">
                    <a16:creationId xmlns:a16="http://schemas.microsoft.com/office/drawing/2014/main" xmlns="" id="{1D64AE94-7A5D-4DBA-AC6A-C563F2CF18E2}"/>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Oval 354">
                <a:extLst>
                  <a:ext uri="{FF2B5EF4-FFF2-40B4-BE49-F238E27FC236}">
                    <a16:creationId xmlns:a16="http://schemas.microsoft.com/office/drawing/2014/main" xmlns="" id="{D519060E-2A37-4C76-8F66-529E5CB34292}"/>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Oval 355">
                <a:extLst>
                  <a:ext uri="{FF2B5EF4-FFF2-40B4-BE49-F238E27FC236}">
                    <a16:creationId xmlns:a16="http://schemas.microsoft.com/office/drawing/2014/main" xmlns="" id="{9467A2C2-6655-4B80-9244-BBF0E381AF23}"/>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Oval 356">
                <a:extLst>
                  <a:ext uri="{FF2B5EF4-FFF2-40B4-BE49-F238E27FC236}">
                    <a16:creationId xmlns:a16="http://schemas.microsoft.com/office/drawing/2014/main" xmlns="" id="{B9213AB0-217A-4F6F-9BE3-43EA94A5623D}"/>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Oval 357">
                <a:extLst>
                  <a:ext uri="{FF2B5EF4-FFF2-40B4-BE49-F238E27FC236}">
                    <a16:creationId xmlns:a16="http://schemas.microsoft.com/office/drawing/2014/main" xmlns="" id="{3A70A908-C92A-4A41-949C-7534ECD65ADB}"/>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Oval 358">
                <a:extLst>
                  <a:ext uri="{FF2B5EF4-FFF2-40B4-BE49-F238E27FC236}">
                    <a16:creationId xmlns:a16="http://schemas.microsoft.com/office/drawing/2014/main" xmlns="" id="{B1498389-7DE5-4F92-A39F-EE10F61B2FEE}"/>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Oval 359">
                <a:extLst>
                  <a:ext uri="{FF2B5EF4-FFF2-40B4-BE49-F238E27FC236}">
                    <a16:creationId xmlns:a16="http://schemas.microsoft.com/office/drawing/2014/main" xmlns="" id="{6844EB52-3A51-435F-92DB-6A1335597672}"/>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Oval 360">
                <a:extLst>
                  <a:ext uri="{FF2B5EF4-FFF2-40B4-BE49-F238E27FC236}">
                    <a16:creationId xmlns:a16="http://schemas.microsoft.com/office/drawing/2014/main" xmlns="" id="{1F9FFA4C-FCBF-4465-872E-A98BC2FB05FE}"/>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Oval 361">
                <a:extLst>
                  <a:ext uri="{FF2B5EF4-FFF2-40B4-BE49-F238E27FC236}">
                    <a16:creationId xmlns:a16="http://schemas.microsoft.com/office/drawing/2014/main" xmlns="" id="{07724C0F-E419-404D-B02F-71670978C940}"/>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Oval 362">
                <a:extLst>
                  <a:ext uri="{FF2B5EF4-FFF2-40B4-BE49-F238E27FC236}">
                    <a16:creationId xmlns:a16="http://schemas.microsoft.com/office/drawing/2014/main" xmlns="" id="{BE8AC17B-1F22-4F76-81DC-766CF6262F30}"/>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Oval 363">
                <a:extLst>
                  <a:ext uri="{FF2B5EF4-FFF2-40B4-BE49-F238E27FC236}">
                    <a16:creationId xmlns:a16="http://schemas.microsoft.com/office/drawing/2014/main" xmlns="" id="{FC49D145-B0AC-4F3E-98EF-FF71B812788A}"/>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Oval 364">
                <a:extLst>
                  <a:ext uri="{FF2B5EF4-FFF2-40B4-BE49-F238E27FC236}">
                    <a16:creationId xmlns:a16="http://schemas.microsoft.com/office/drawing/2014/main" xmlns="" id="{B63B9153-A023-4A81-A5D9-3ABF83F78A47}"/>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 name="Oval 365">
                <a:extLst>
                  <a:ext uri="{FF2B5EF4-FFF2-40B4-BE49-F238E27FC236}">
                    <a16:creationId xmlns:a16="http://schemas.microsoft.com/office/drawing/2014/main" xmlns="" id="{A6A2EB70-9BD4-48BB-8BB6-1266EE72A4BF}"/>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Oval 366">
                <a:extLst>
                  <a:ext uri="{FF2B5EF4-FFF2-40B4-BE49-F238E27FC236}">
                    <a16:creationId xmlns:a16="http://schemas.microsoft.com/office/drawing/2014/main" xmlns="" id="{FD71054F-1E2D-476F-AC54-D1E0EB1D9C7C}"/>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Oval 367">
                <a:extLst>
                  <a:ext uri="{FF2B5EF4-FFF2-40B4-BE49-F238E27FC236}">
                    <a16:creationId xmlns:a16="http://schemas.microsoft.com/office/drawing/2014/main" xmlns="" id="{601DABC3-50CB-4E79-AC6A-A2665EF69BB9}"/>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Oval 368">
                <a:extLst>
                  <a:ext uri="{FF2B5EF4-FFF2-40B4-BE49-F238E27FC236}">
                    <a16:creationId xmlns:a16="http://schemas.microsoft.com/office/drawing/2014/main" xmlns="" id="{B47326D9-60D1-41FE-8327-669F4477325F}"/>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Oval 369">
                <a:extLst>
                  <a:ext uri="{FF2B5EF4-FFF2-40B4-BE49-F238E27FC236}">
                    <a16:creationId xmlns:a16="http://schemas.microsoft.com/office/drawing/2014/main" xmlns="" id="{1CB1EB87-B717-4E70-8830-3D82373A4CE2}"/>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Oval 370">
                <a:extLst>
                  <a:ext uri="{FF2B5EF4-FFF2-40B4-BE49-F238E27FC236}">
                    <a16:creationId xmlns:a16="http://schemas.microsoft.com/office/drawing/2014/main" xmlns="" id="{B190B7F4-4922-4945-A3A0-B0EEE835EE7D}"/>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8" name="Rectangle 347">
              <a:extLst>
                <a:ext uri="{FF2B5EF4-FFF2-40B4-BE49-F238E27FC236}">
                  <a16:creationId xmlns:a16="http://schemas.microsoft.com/office/drawing/2014/main" xmlns="" id="{DF9BC435-D7C4-4D7A-8028-ABFF0F7CD9A6}"/>
                </a:ext>
              </a:extLst>
            </p:cNvPr>
            <p:cNvSpPr/>
            <p:nvPr/>
          </p:nvSpPr>
          <p:spPr>
            <a:xfrm>
              <a:off x="7679760" y="4275151"/>
              <a:ext cx="2944727" cy="566585"/>
            </a:xfrm>
            <a:prstGeom prst="rect">
              <a:avLst/>
            </a:prstGeom>
          </p:spPr>
          <p:txBody>
            <a:bodyPr wrap="square">
              <a:spAutoFit/>
            </a:bodyPr>
            <a:lstStyle/>
            <a:p>
              <a:pPr algn="r" rtl="1"/>
              <a:r>
                <a:rPr lang="fa-IR" sz="2000" b="1" dirty="0">
                  <a:solidFill>
                    <a:schemeClr val="accent5">
                      <a:lumMod val="75000"/>
                    </a:schemeClr>
                  </a:solidFill>
                  <a:cs typeface="B Roya" panose="00000400000000000000" pitchFamily="2" charset="-78"/>
                </a:rPr>
                <a:t>عفونت</a:t>
              </a:r>
            </a:p>
            <a:p>
              <a:pPr algn="r" rtl="1"/>
              <a:r>
                <a:rPr lang="fa-IR" sz="2000" b="1" dirty="0">
                  <a:solidFill>
                    <a:schemeClr val="accent5">
                      <a:lumMod val="75000"/>
                    </a:schemeClr>
                  </a:solidFill>
                  <a:cs typeface="B Roya" panose="00000400000000000000" pitchFamily="2" charset="-78"/>
                </a:rPr>
                <a:t>به دلیل باقی ماندن بقایاي بارداري</a:t>
              </a:r>
            </a:p>
          </p:txBody>
        </p:sp>
      </p:grpSp>
      <p:grpSp>
        <p:nvGrpSpPr>
          <p:cNvPr id="7" name="Group 6">
            <a:extLst>
              <a:ext uri="{FF2B5EF4-FFF2-40B4-BE49-F238E27FC236}">
                <a16:creationId xmlns:a16="http://schemas.microsoft.com/office/drawing/2014/main" xmlns="" id="{DC06F876-EB55-4CC5-BDCF-10F08E69813C}"/>
              </a:ext>
            </a:extLst>
          </p:cNvPr>
          <p:cNvGrpSpPr/>
          <p:nvPr/>
        </p:nvGrpSpPr>
        <p:grpSpPr>
          <a:xfrm>
            <a:off x="2845883" y="5290703"/>
            <a:ext cx="2928842" cy="1518804"/>
            <a:chOff x="1664690" y="4113431"/>
            <a:chExt cx="2575781" cy="831775"/>
          </a:xfrm>
        </p:grpSpPr>
        <p:sp>
          <p:nvSpPr>
            <p:cNvPr id="395" name="Rectangle 394">
              <a:extLst>
                <a:ext uri="{FF2B5EF4-FFF2-40B4-BE49-F238E27FC236}">
                  <a16:creationId xmlns:a16="http://schemas.microsoft.com/office/drawing/2014/main" xmlns="" id="{9D97B338-F15D-4B89-B896-E3E838762C0B}"/>
                </a:ext>
              </a:extLst>
            </p:cNvPr>
            <p:cNvSpPr/>
            <p:nvPr/>
          </p:nvSpPr>
          <p:spPr>
            <a:xfrm>
              <a:off x="3789982" y="4358203"/>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96" name="Rectangle 395">
              <a:extLst>
                <a:ext uri="{FF2B5EF4-FFF2-40B4-BE49-F238E27FC236}">
                  <a16:creationId xmlns:a16="http://schemas.microsoft.com/office/drawing/2014/main" xmlns="" id="{820EC0E7-8F7A-43EB-BD4D-AF828F30A2EE}"/>
                </a:ext>
              </a:extLst>
            </p:cNvPr>
            <p:cNvSpPr/>
            <p:nvPr/>
          </p:nvSpPr>
          <p:spPr>
            <a:xfrm>
              <a:off x="1664690" y="4113431"/>
              <a:ext cx="2532675" cy="440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97" name="Rectangle 396">
              <a:extLst>
                <a:ext uri="{FF2B5EF4-FFF2-40B4-BE49-F238E27FC236}">
                  <a16:creationId xmlns:a16="http://schemas.microsoft.com/office/drawing/2014/main" xmlns="" id="{5C1879DB-9E39-435D-A6E5-59036FFADAEA}"/>
                </a:ext>
              </a:extLst>
            </p:cNvPr>
            <p:cNvSpPr/>
            <p:nvPr/>
          </p:nvSpPr>
          <p:spPr>
            <a:xfrm>
              <a:off x="1664690" y="4287267"/>
              <a:ext cx="2551151" cy="46730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98" name="Rectangle 397">
              <a:extLst>
                <a:ext uri="{FF2B5EF4-FFF2-40B4-BE49-F238E27FC236}">
                  <a16:creationId xmlns:a16="http://schemas.microsoft.com/office/drawing/2014/main" xmlns="" id="{BE6AE1C1-5132-4795-8295-D1D139CBFC4B}"/>
                </a:ext>
              </a:extLst>
            </p:cNvPr>
            <p:cNvSpPr/>
            <p:nvPr/>
          </p:nvSpPr>
          <p:spPr>
            <a:xfrm>
              <a:off x="1669923" y="4754420"/>
              <a:ext cx="2545918"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399" name="Group 398">
              <a:extLst>
                <a:ext uri="{FF2B5EF4-FFF2-40B4-BE49-F238E27FC236}">
                  <a16:creationId xmlns:a16="http://schemas.microsoft.com/office/drawing/2014/main" xmlns="" id="{1FFFB70D-F3A1-41BB-B33A-98A4C2C70C1D}"/>
                </a:ext>
              </a:extLst>
            </p:cNvPr>
            <p:cNvGrpSpPr/>
            <p:nvPr/>
          </p:nvGrpSpPr>
          <p:grpSpPr>
            <a:xfrm>
              <a:off x="1700100" y="4781503"/>
              <a:ext cx="1124673" cy="118594"/>
              <a:chOff x="25764" y="3508316"/>
              <a:chExt cx="3648664" cy="384742"/>
            </a:xfrm>
          </p:grpSpPr>
          <p:sp>
            <p:nvSpPr>
              <p:cNvPr id="425" name="Oval 424">
                <a:extLst>
                  <a:ext uri="{FF2B5EF4-FFF2-40B4-BE49-F238E27FC236}">
                    <a16:creationId xmlns:a16="http://schemas.microsoft.com/office/drawing/2014/main" xmlns="" id="{7B5EB3E3-4353-4757-A836-F27B5D939696}"/>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 name="Oval 425">
                <a:extLst>
                  <a:ext uri="{FF2B5EF4-FFF2-40B4-BE49-F238E27FC236}">
                    <a16:creationId xmlns:a16="http://schemas.microsoft.com/office/drawing/2014/main" xmlns="" id="{922D06D7-91D9-4C60-B78B-DF3B1D272851}"/>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Oval 426">
                <a:extLst>
                  <a:ext uri="{FF2B5EF4-FFF2-40B4-BE49-F238E27FC236}">
                    <a16:creationId xmlns:a16="http://schemas.microsoft.com/office/drawing/2014/main" xmlns="" id="{D4897C61-F475-4797-BCDA-7FB95062EA60}"/>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Oval 427">
                <a:extLst>
                  <a:ext uri="{FF2B5EF4-FFF2-40B4-BE49-F238E27FC236}">
                    <a16:creationId xmlns:a16="http://schemas.microsoft.com/office/drawing/2014/main" xmlns="" id="{21E7FBA9-FDC2-4041-AEE4-E5420695838C}"/>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 name="Oval 428">
                <a:extLst>
                  <a:ext uri="{FF2B5EF4-FFF2-40B4-BE49-F238E27FC236}">
                    <a16:creationId xmlns:a16="http://schemas.microsoft.com/office/drawing/2014/main" xmlns="" id="{68C20A5B-90FD-40CD-8E4C-2AF4F1F1CAC1}"/>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Oval 429">
                <a:extLst>
                  <a:ext uri="{FF2B5EF4-FFF2-40B4-BE49-F238E27FC236}">
                    <a16:creationId xmlns:a16="http://schemas.microsoft.com/office/drawing/2014/main" xmlns="" id="{C1AE8E05-15FB-46A2-A984-73957FD457E6}"/>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Oval 430">
                <a:extLst>
                  <a:ext uri="{FF2B5EF4-FFF2-40B4-BE49-F238E27FC236}">
                    <a16:creationId xmlns:a16="http://schemas.microsoft.com/office/drawing/2014/main" xmlns="" id="{B337400E-8CD4-4DC8-92CB-3C7B5B1A1351}"/>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Oval 431">
                <a:extLst>
                  <a:ext uri="{FF2B5EF4-FFF2-40B4-BE49-F238E27FC236}">
                    <a16:creationId xmlns:a16="http://schemas.microsoft.com/office/drawing/2014/main" xmlns="" id="{8F3C35B1-7C06-434C-869E-9A46583CC5B0}"/>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Oval 432">
                <a:extLst>
                  <a:ext uri="{FF2B5EF4-FFF2-40B4-BE49-F238E27FC236}">
                    <a16:creationId xmlns:a16="http://schemas.microsoft.com/office/drawing/2014/main" xmlns="" id="{BE405CD7-2146-4F65-844D-957FB0655BF6}"/>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 name="Oval 433">
                <a:extLst>
                  <a:ext uri="{FF2B5EF4-FFF2-40B4-BE49-F238E27FC236}">
                    <a16:creationId xmlns:a16="http://schemas.microsoft.com/office/drawing/2014/main" xmlns="" id="{866D94B2-3BAB-40FC-B103-604BC6360A43}"/>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 name="Oval 434">
                <a:extLst>
                  <a:ext uri="{FF2B5EF4-FFF2-40B4-BE49-F238E27FC236}">
                    <a16:creationId xmlns:a16="http://schemas.microsoft.com/office/drawing/2014/main" xmlns="" id="{E8216A2C-4633-412A-A8D0-39BD1BC9B132}"/>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Oval 435">
                <a:extLst>
                  <a:ext uri="{FF2B5EF4-FFF2-40B4-BE49-F238E27FC236}">
                    <a16:creationId xmlns:a16="http://schemas.microsoft.com/office/drawing/2014/main" xmlns="" id="{58A43B4C-17F6-4A46-AC85-865B75E474B5}"/>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Oval 436">
                <a:extLst>
                  <a:ext uri="{FF2B5EF4-FFF2-40B4-BE49-F238E27FC236}">
                    <a16:creationId xmlns:a16="http://schemas.microsoft.com/office/drawing/2014/main" xmlns="" id="{56CF20B2-8947-4830-8AFE-3911A0DD167A}"/>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 name="Oval 437">
                <a:extLst>
                  <a:ext uri="{FF2B5EF4-FFF2-40B4-BE49-F238E27FC236}">
                    <a16:creationId xmlns:a16="http://schemas.microsoft.com/office/drawing/2014/main" xmlns="" id="{A5048EF9-654F-41BA-AD3C-FB914BC706CD}"/>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Oval 438">
                <a:extLst>
                  <a:ext uri="{FF2B5EF4-FFF2-40B4-BE49-F238E27FC236}">
                    <a16:creationId xmlns:a16="http://schemas.microsoft.com/office/drawing/2014/main" xmlns="" id="{DCA4CD7B-B5A6-48D9-B87F-8E15FC2532E2}"/>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 name="Oval 439">
                <a:extLst>
                  <a:ext uri="{FF2B5EF4-FFF2-40B4-BE49-F238E27FC236}">
                    <a16:creationId xmlns:a16="http://schemas.microsoft.com/office/drawing/2014/main" xmlns="" id="{FA657302-8EC9-4325-B81C-76213524C896}"/>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 name="Oval 440">
                <a:extLst>
                  <a:ext uri="{FF2B5EF4-FFF2-40B4-BE49-F238E27FC236}">
                    <a16:creationId xmlns:a16="http://schemas.microsoft.com/office/drawing/2014/main" xmlns="" id="{7C469AAA-93AB-4C38-9F34-9D15DDD7EE73}"/>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Oval 441">
                <a:extLst>
                  <a:ext uri="{FF2B5EF4-FFF2-40B4-BE49-F238E27FC236}">
                    <a16:creationId xmlns:a16="http://schemas.microsoft.com/office/drawing/2014/main" xmlns="" id="{599A676C-FF89-4252-AB0F-7197DD7C93C1}"/>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 name="Oval 442">
                <a:extLst>
                  <a:ext uri="{FF2B5EF4-FFF2-40B4-BE49-F238E27FC236}">
                    <a16:creationId xmlns:a16="http://schemas.microsoft.com/office/drawing/2014/main" xmlns="" id="{1503AF51-4BE3-40F9-ABFB-287ED0D1EE7D}"/>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 name="Oval 443">
                <a:extLst>
                  <a:ext uri="{FF2B5EF4-FFF2-40B4-BE49-F238E27FC236}">
                    <a16:creationId xmlns:a16="http://schemas.microsoft.com/office/drawing/2014/main" xmlns="" id="{FACD9024-7812-445E-A250-3285A9E667D9}"/>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Oval 444">
                <a:extLst>
                  <a:ext uri="{FF2B5EF4-FFF2-40B4-BE49-F238E27FC236}">
                    <a16:creationId xmlns:a16="http://schemas.microsoft.com/office/drawing/2014/main" xmlns="" id="{DD93C8E9-513D-4A10-AD65-C9A7F2BF1EF5}"/>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 name="Oval 445">
                <a:extLst>
                  <a:ext uri="{FF2B5EF4-FFF2-40B4-BE49-F238E27FC236}">
                    <a16:creationId xmlns:a16="http://schemas.microsoft.com/office/drawing/2014/main" xmlns="" id="{64C8C5D9-28E7-413D-82BB-989F94568BE9}"/>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0" name="Group 399">
              <a:extLst>
                <a:ext uri="{FF2B5EF4-FFF2-40B4-BE49-F238E27FC236}">
                  <a16:creationId xmlns:a16="http://schemas.microsoft.com/office/drawing/2014/main" xmlns="" id="{ED974C9A-1386-49EF-B8F7-02F00EB5F0D2}"/>
                </a:ext>
              </a:extLst>
            </p:cNvPr>
            <p:cNvGrpSpPr/>
            <p:nvPr/>
          </p:nvGrpSpPr>
          <p:grpSpPr>
            <a:xfrm>
              <a:off x="3045232" y="4781503"/>
              <a:ext cx="1124673" cy="118594"/>
              <a:chOff x="25764" y="3508316"/>
              <a:chExt cx="3648664" cy="384742"/>
            </a:xfrm>
          </p:grpSpPr>
          <p:sp>
            <p:nvSpPr>
              <p:cNvPr id="403" name="Oval 402">
                <a:extLst>
                  <a:ext uri="{FF2B5EF4-FFF2-40B4-BE49-F238E27FC236}">
                    <a16:creationId xmlns:a16="http://schemas.microsoft.com/office/drawing/2014/main" xmlns="" id="{560B3F79-1855-47AE-B626-500E3D43A693}"/>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 name="Oval 403">
                <a:extLst>
                  <a:ext uri="{FF2B5EF4-FFF2-40B4-BE49-F238E27FC236}">
                    <a16:creationId xmlns:a16="http://schemas.microsoft.com/office/drawing/2014/main" xmlns="" id="{07466A03-75AC-4A99-B60C-C0DC7594FAB3}"/>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Oval 404">
                <a:extLst>
                  <a:ext uri="{FF2B5EF4-FFF2-40B4-BE49-F238E27FC236}">
                    <a16:creationId xmlns:a16="http://schemas.microsoft.com/office/drawing/2014/main" xmlns="" id="{D94EE3C6-C37A-4130-B420-A3B2D495BCAA}"/>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Oval 405">
                <a:extLst>
                  <a:ext uri="{FF2B5EF4-FFF2-40B4-BE49-F238E27FC236}">
                    <a16:creationId xmlns:a16="http://schemas.microsoft.com/office/drawing/2014/main" xmlns="" id="{EB37F64D-45D9-4DBA-B7C8-02210F6E6FF0}"/>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Oval 406">
                <a:extLst>
                  <a:ext uri="{FF2B5EF4-FFF2-40B4-BE49-F238E27FC236}">
                    <a16:creationId xmlns:a16="http://schemas.microsoft.com/office/drawing/2014/main" xmlns="" id="{40C3EA3F-187C-4A5C-B663-496ABFF9CDAE}"/>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 name="Oval 407">
                <a:extLst>
                  <a:ext uri="{FF2B5EF4-FFF2-40B4-BE49-F238E27FC236}">
                    <a16:creationId xmlns:a16="http://schemas.microsoft.com/office/drawing/2014/main" xmlns="" id="{40F4A239-C565-4115-8298-0A5D8F1647F8}"/>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Oval 408">
                <a:extLst>
                  <a:ext uri="{FF2B5EF4-FFF2-40B4-BE49-F238E27FC236}">
                    <a16:creationId xmlns:a16="http://schemas.microsoft.com/office/drawing/2014/main" xmlns="" id="{4CE1A397-5C79-4C8F-B19F-52C3AA4D94D7}"/>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Oval 409">
                <a:extLst>
                  <a:ext uri="{FF2B5EF4-FFF2-40B4-BE49-F238E27FC236}">
                    <a16:creationId xmlns:a16="http://schemas.microsoft.com/office/drawing/2014/main" xmlns="" id="{CBC55A69-D3DA-4921-9C46-065A257D319F}"/>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Oval 410">
                <a:extLst>
                  <a:ext uri="{FF2B5EF4-FFF2-40B4-BE49-F238E27FC236}">
                    <a16:creationId xmlns:a16="http://schemas.microsoft.com/office/drawing/2014/main" xmlns="" id="{64715FE2-2115-46A4-8B3E-C6361A81D9C8}"/>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Oval 411">
                <a:extLst>
                  <a:ext uri="{FF2B5EF4-FFF2-40B4-BE49-F238E27FC236}">
                    <a16:creationId xmlns:a16="http://schemas.microsoft.com/office/drawing/2014/main" xmlns="" id="{7164D7E5-A85F-4CF8-AC75-3117BC7AE527}"/>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Oval 412">
                <a:extLst>
                  <a:ext uri="{FF2B5EF4-FFF2-40B4-BE49-F238E27FC236}">
                    <a16:creationId xmlns:a16="http://schemas.microsoft.com/office/drawing/2014/main" xmlns="" id="{AB66E56D-C1C1-4B93-9303-5F58DA4D3425}"/>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 name="Oval 413">
                <a:extLst>
                  <a:ext uri="{FF2B5EF4-FFF2-40B4-BE49-F238E27FC236}">
                    <a16:creationId xmlns:a16="http://schemas.microsoft.com/office/drawing/2014/main" xmlns="" id="{4C38BBAC-3601-4964-A9B8-18F593D47C24}"/>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Oval 414">
                <a:extLst>
                  <a:ext uri="{FF2B5EF4-FFF2-40B4-BE49-F238E27FC236}">
                    <a16:creationId xmlns:a16="http://schemas.microsoft.com/office/drawing/2014/main" xmlns="" id="{5D1D94A2-82F9-46AB-AE85-8114726C0FB1}"/>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Oval 415">
                <a:extLst>
                  <a:ext uri="{FF2B5EF4-FFF2-40B4-BE49-F238E27FC236}">
                    <a16:creationId xmlns:a16="http://schemas.microsoft.com/office/drawing/2014/main" xmlns="" id="{DEBF3005-D87C-44D9-A1BB-ECB61B29B552}"/>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Oval 416">
                <a:extLst>
                  <a:ext uri="{FF2B5EF4-FFF2-40B4-BE49-F238E27FC236}">
                    <a16:creationId xmlns:a16="http://schemas.microsoft.com/office/drawing/2014/main" xmlns="" id="{1F12285D-7436-4D27-B1B3-BE4765087DC9}"/>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Oval 417">
                <a:extLst>
                  <a:ext uri="{FF2B5EF4-FFF2-40B4-BE49-F238E27FC236}">
                    <a16:creationId xmlns:a16="http://schemas.microsoft.com/office/drawing/2014/main" xmlns="" id="{27B1A920-142B-439C-80ED-CDABE854D518}"/>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Oval 418">
                <a:extLst>
                  <a:ext uri="{FF2B5EF4-FFF2-40B4-BE49-F238E27FC236}">
                    <a16:creationId xmlns:a16="http://schemas.microsoft.com/office/drawing/2014/main" xmlns="" id="{CC44E9F1-459B-4824-A19F-5885879F42C4}"/>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Oval 419">
                <a:extLst>
                  <a:ext uri="{FF2B5EF4-FFF2-40B4-BE49-F238E27FC236}">
                    <a16:creationId xmlns:a16="http://schemas.microsoft.com/office/drawing/2014/main" xmlns="" id="{84444949-F47E-462C-B2B3-638C61C1BD8B}"/>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Oval 420">
                <a:extLst>
                  <a:ext uri="{FF2B5EF4-FFF2-40B4-BE49-F238E27FC236}">
                    <a16:creationId xmlns:a16="http://schemas.microsoft.com/office/drawing/2014/main" xmlns="" id="{1C60B6E9-7A0E-46E5-B87B-430506DAF5B9}"/>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Oval 421">
                <a:extLst>
                  <a:ext uri="{FF2B5EF4-FFF2-40B4-BE49-F238E27FC236}">
                    <a16:creationId xmlns:a16="http://schemas.microsoft.com/office/drawing/2014/main" xmlns="" id="{25BACA0A-FCA6-49FF-A41B-B0C6EF6B473B}"/>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Oval 422">
                <a:extLst>
                  <a:ext uri="{FF2B5EF4-FFF2-40B4-BE49-F238E27FC236}">
                    <a16:creationId xmlns:a16="http://schemas.microsoft.com/office/drawing/2014/main" xmlns="" id="{EFD96617-9F66-434A-8135-AB842DF73152}"/>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Oval 423">
                <a:extLst>
                  <a:ext uri="{FF2B5EF4-FFF2-40B4-BE49-F238E27FC236}">
                    <a16:creationId xmlns:a16="http://schemas.microsoft.com/office/drawing/2014/main" xmlns="" id="{F8F803F7-7E51-40BC-8AF3-99CDA86FE7A8}"/>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1" name="Rectangle 400">
              <a:extLst>
                <a:ext uri="{FF2B5EF4-FFF2-40B4-BE49-F238E27FC236}">
                  <a16:creationId xmlns:a16="http://schemas.microsoft.com/office/drawing/2014/main" xmlns="" id="{3626CDA5-A5FF-4E52-8AB0-18AA78C10465}"/>
                </a:ext>
              </a:extLst>
            </p:cNvPr>
            <p:cNvSpPr/>
            <p:nvPr/>
          </p:nvSpPr>
          <p:spPr>
            <a:xfrm>
              <a:off x="1690041" y="4142562"/>
              <a:ext cx="2550430" cy="657362"/>
            </a:xfrm>
            <a:prstGeom prst="rect">
              <a:avLst/>
            </a:prstGeom>
          </p:spPr>
          <p:txBody>
            <a:bodyPr wrap="square">
              <a:spAutoFit/>
            </a:bodyPr>
            <a:lstStyle/>
            <a:p>
              <a:pPr algn="r" rtl="1"/>
              <a:r>
                <a:rPr lang="fa-IR" b="1" dirty="0">
                  <a:solidFill>
                    <a:schemeClr val="accent5">
                      <a:lumMod val="75000"/>
                    </a:schemeClr>
                  </a:solidFill>
                  <a:cs typeface="B Roya" panose="00000400000000000000" pitchFamily="2" charset="-78"/>
                </a:rPr>
                <a:t>ریسک سرطان سینه </a:t>
              </a:r>
            </a:p>
            <a:p>
              <a:pPr algn="r" rtl="1"/>
              <a:r>
                <a:rPr lang="fa-IR" b="1" dirty="0">
                  <a:solidFill>
                    <a:schemeClr val="accent5">
                      <a:lumMod val="75000"/>
                    </a:schemeClr>
                  </a:solidFill>
                  <a:cs typeface="B Roya" panose="00000400000000000000" pitchFamily="2" charset="-78"/>
                </a:rPr>
                <a:t>ریسک سرطان سینه در افرادی که سابقه سقط القایی داشته اند پنجاه درصد بیش از سایر زنان </a:t>
              </a:r>
            </a:p>
          </p:txBody>
        </p:sp>
      </p:grpSp>
      <p:grpSp>
        <p:nvGrpSpPr>
          <p:cNvPr id="288" name="Group 287">
            <a:extLst>
              <a:ext uri="{FF2B5EF4-FFF2-40B4-BE49-F238E27FC236}">
                <a16:creationId xmlns:a16="http://schemas.microsoft.com/office/drawing/2014/main" xmlns="" id="{FDA946BB-2DF5-4D74-BEF4-6019C14AE912}"/>
              </a:ext>
            </a:extLst>
          </p:cNvPr>
          <p:cNvGrpSpPr/>
          <p:nvPr/>
        </p:nvGrpSpPr>
        <p:grpSpPr>
          <a:xfrm>
            <a:off x="5733646" y="57592"/>
            <a:ext cx="3606531" cy="629475"/>
            <a:chOff x="3430468" y="335330"/>
            <a:chExt cx="5512735" cy="721635"/>
          </a:xfrm>
        </p:grpSpPr>
        <p:sp>
          <p:nvSpPr>
            <p:cNvPr id="296" name="Rectangle 295">
              <a:extLst>
                <a:ext uri="{FF2B5EF4-FFF2-40B4-BE49-F238E27FC236}">
                  <a16:creationId xmlns:a16="http://schemas.microsoft.com/office/drawing/2014/main" xmlns="" id="{E9DA952E-675E-424B-BB00-BE26DEFA1E3D}"/>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Rectangle 340">
              <a:extLst>
                <a:ext uri="{FF2B5EF4-FFF2-40B4-BE49-F238E27FC236}">
                  <a16:creationId xmlns:a16="http://schemas.microsoft.com/office/drawing/2014/main" xmlns="" id="{8FD3DACE-CC19-4191-BCEA-BB14CE26059B}"/>
                </a:ext>
              </a:extLst>
            </p:cNvPr>
            <p:cNvSpPr/>
            <p:nvPr/>
          </p:nvSpPr>
          <p:spPr>
            <a:xfrm rot="5400000">
              <a:off x="6142269" y="-1580738"/>
              <a:ext cx="312008" cy="4766466"/>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Rectangle 348">
              <a:extLst>
                <a:ext uri="{FF2B5EF4-FFF2-40B4-BE49-F238E27FC236}">
                  <a16:creationId xmlns:a16="http://schemas.microsoft.com/office/drawing/2014/main" xmlns="" id="{26E7AB56-06D6-40E1-BE65-9E188913C1BE}"/>
                </a:ext>
              </a:extLst>
            </p:cNvPr>
            <p:cNvSpPr/>
            <p:nvPr/>
          </p:nvSpPr>
          <p:spPr>
            <a:xfrm>
              <a:off x="3430468" y="598276"/>
              <a:ext cx="5512735" cy="458689"/>
            </a:xfrm>
            <a:prstGeom prst="rect">
              <a:avLst/>
            </a:prstGeom>
          </p:spPr>
          <p:txBody>
            <a:bodyPr wrap="square">
              <a:spAutoFit/>
            </a:bodyPr>
            <a:lstStyle/>
            <a:p>
              <a:pPr algn="ctr" rtl="1"/>
              <a:r>
                <a:rPr lang="fa-IR" sz="2000" b="1" dirty="0" smtClean="0">
                  <a:solidFill>
                    <a:schemeClr val="accent5">
                      <a:lumMod val="75000"/>
                    </a:schemeClr>
                  </a:solidFill>
                  <a:cs typeface="B Roya" panose="00000400000000000000" pitchFamily="2" charset="-78"/>
                </a:rPr>
                <a:t>عوارض پزشکی سقط</a:t>
              </a:r>
              <a:endParaRPr lang="fa-IR" sz="2000" b="1" dirty="0">
                <a:solidFill>
                  <a:schemeClr val="accent5">
                    <a:lumMod val="75000"/>
                  </a:schemeClr>
                </a:solidFill>
                <a:cs typeface="B Roya" panose="00000400000000000000" pitchFamily="2" charset="-78"/>
              </a:endParaRPr>
            </a:p>
          </p:txBody>
        </p:sp>
        <p:grpSp>
          <p:nvGrpSpPr>
            <p:cNvPr id="394" name="Group 393">
              <a:extLst>
                <a:ext uri="{FF2B5EF4-FFF2-40B4-BE49-F238E27FC236}">
                  <a16:creationId xmlns:a16="http://schemas.microsoft.com/office/drawing/2014/main" xmlns="" id="{97C5031E-66F0-4283-8B4F-45613E1E8013}"/>
                </a:ext>
              </a:extLst>
            </p:cNvPr>
            <p:cNvGrpSpPr/>
            <p:nvPr/>
          </p:nvGrpSpPr>
          <p:grpSpPr>
            <a:xfrm>
              <a:off x="3915040" y="425878"/>
              <a:ext cx="4766466" cy="185092"/>
              <a:chOff x="3556180" y="411943"/>
              <a:chExt cx="5125326" cy="199027"/>
            </a:xfrm>
          </p:grpSpPr>
          <p:grpSp>
            <p:nvGrpSpPr>
              <p:cNvPr id="402" name="Group 401">
                <a:extLst>
                  <a:ext uri="{FF2B5EF4-FFF2-40B4-BE49-F238E27FC236}">
                    <a16:creationId xmlns:a16="http://schemas.microsoft.com/office/drawing/2014/main" xmlns="" id="{1194274D-1934-4286-B45A-9C05E9E051C5}"/>
                  </a:ext>
                </a:extLst>
              </p:cNvPr>
              <p:cNvGrpSpPr/>
              <p:nvPr/>
            </p:nvGrpSpPr>
            <p:grpSpPr>
              <a:xfrm>
                <a:off x="7640829" y="411943"/>
                <a:ext cx="1040677" cy="199027"/>
                <a:chOff x="7358980" y="136843"/>
                <a:chExt cx="1040677" cy="199027"/>
              </a:xfrm>
            </p:grpSpPr>
            <p:sp>
              <p:nvSpPr>
                <p:cNvPr id="504" name="Oval 503">
                  <a:extLst>
                    <a:ext uri="{FF2B5EF4-FFF2-40B4-BE49-F238E27FC236}">
                      <a16:creationId xmlns:a16="http://schemas.microsoft.com/office/drawing/2014/main" xmlns="" id="{10BDABBC-2310-4217-834C-967F328104F6}"/>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Oval 504">
                  <a:extLst>
                    <a:ext uri="{FF2B5EF4-FFF2-40B4-BE49-F238E27FC236}">
                      <a16:creationId xmlns:a16="http://schemas.microsoft.com/office/drawing/2014/main" xmlns="" id="{2673C4B3-5BFF-4149-AB04-8C58CE431A94}"/>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6" name="Oval 505">
                  <a:extLst>
                    <a:ext uri="{FF2B5EF4-FFF2-40B4-BE49-F238E27FC236}">
                      <a16:creationId xmlns:a16="http://schemas.microsoft.com/office/drawing/2014/main" xmlns="" id="{D4B7CB2A-0636-4691-BAA2-D981AF1B9D1F}"/>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7" name="Oval 506">
                  <a:extLst>
                    <a:ext uri="{FF2B5EF4-FFF2-40B4-BE49-F238E27FC236}">
                      <a16:creationId xmlns:a16="http://schemas.microsoft.com/office/drawing/2014/main" xmlns="" id="{1C14C0B0-FDB9-4242-B8FE-8123245C79E1}"/>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 name="Oval 507">
                  <a:extLst>
                    <a:ext uri="{FF2B5EF4-FFF2-40B4-BE49-F238E27FC236}">
                      <a16:creationId xmlns:a16="http://schemas.microsoft.com/office/drawing/2014/main" xmlns="" id="{5535C8F5-E8EB-436B-B5EE-34C1115DFEC7}"/>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 name="Oval 508">
                  <a:extLst>
                    <a:ext uri="{FF2B5EF4-FFF2-40B4-BE49-F238E27FC236}">
                      <a16:creationId xmlns:a16="http://schemas.microsoft.com/office/drawing/2014/main" xmlns="" id="{2825BB8D-71C4-41C2-9C4A-F87BE0371ABD}"/>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 name="Oval 509">
                  <a:extLst>
                    <a:ext uri="{FF2B5EF4-FFF2-40B4-BE49-F238E27FC236}">
                      <a16:creationId xmlns:a16="http://schemas.microsoft.com/office/drawing/2014/main" xmlns="" id="{CACCB96F-F02A-47E1-A5C8-7DCE8CBA21FA}"/>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 name="Oval 510">
                  <a:extLst>
                    <a:ext uri="{FF2B5EF4-FFF2-40B4-BE49-F238E27FC236}">
                      <a16:creationId xmlns:a16="http://schemas.microsoft.com/office/drawing/2014/main" xmlns="" id="{07D7F4E9-5E4B-490D-A4DA-2342CF201260}"/>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 name="Oval 511">
                  <a:extLst>
                    <a:ext uri="{FF2B5EF4-FFF2-40B4-BE49-F238E27FC236}">
                      <a16:creationId xmlns:a16="http://schemas.microsoft.com/office/drawing/2014/main" xmlns="" id="{EEB63CA5-CBE5-409C-8D35-805BB517A92F}"/>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 name="Oval 512">
                  <a:extLst>
                    <a:ext uri="{FF2B5EF4-FFF2-40B4-BE49-F238E27FC236}">
                      <a16:creationId xmlns:a16="http://schemas.microsoft.com/office/drawing/2014/main" xmlns="" id="{44536532-E9B2-43FD-9D8B-4836AE761DE8}"/>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Oval 513">
                  <a:extLst>
                    <a:ext uri="{FF2B5EF4-FFF2-40B4-BE49-F238E27FC236}">
                      <a16:creationId xmlns:a16="http://schemas.microsoft.com/office/drawing/2014/main" xmlns="" id="{077AFADF-4A7D-4B98-98C2-9E4C4B4598CC}"/>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 name="Oval 514">
                  <a:extLst>
                    <a:ext uri="{FF2B5EF4-FFF2-40B4-BE49-F238E27FC236}">
                      <a16:creationId xmlns:a16="http://schemas.microsoft.com/office/drawing/2014/main" xmlns="" id="{F9BAE131-D50F-4DB0-A162-6EB59F20EC1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8" name="Group 447">
                <a:extLst>
                  <a:ext uri="{FF2B5EF4-FFF2-40B4-BE49-F238E27FC236}">
                    <a16:creationId xmlns:a16="http://schemas.microsoft.com/office/drawing/2014/main" xmlns="" id="{90EB8133-ABAF-4935-9AA5-907B0C5937E9}"/>
                  </a:ext>
                </a:extLst>
              </p:cNvPr>
              <p:cNvGrpSpPr/>
              <p:nvPr/>
            </p:nvGrpSpPr>
            <p:grpSpPr>
              <a:xfrm>
                <a:off x="6617372" y="411943"/>
                <a:ext cx="1040677" cy="199027"/>
                <a:chOff x="7358980" y="136843"/>
                <a:chExt cx="1040677" cy="199027"/>
              </a:xfrm>
            </p:grpSpPr>
            <p:sp>
              <p:nvSpPr>
                <p:cNvPr id="492" name="Oval 491">
                  <a:extLst>
                    <a:ext uri="{FF2B5EF4-FFF2-40B4-BE49-F238E27FC236}">
                      <a16:creationId xmlns:a16="http://schemas.microsoft.com/office/drawing/2014/main" xmlns="" id="{B2AFCEAE-3252-46D8-89BE-FC23970AD255}"/>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Oval 492">
                  <a:extLst>
                    <a:ext uri="{FF2B5EF4-FFF2-40B4-BE49-F238E27FC236}">
                      <a16:creationId xmlns:a16="http://schemas.microsoft.com/office/drawing/2014/main" xmlns="" id="{9D625997-ACF4-4A03-A9E8-A3D4DF8003BF}"/>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Oval 493">
                  <a:extLst>
                    <a:ext uri="{FF2B5EF4-FFF2-40B4-BE49-F238E27FC236}">
                      <a16:creationId xmlns:a16="http://schemas.microsoft.com/office/drawing/2014/main" xmlns="" id="{4AC17D08-943C-4292-B627-CAC7C8C57C0A}"/>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 name="Oval 494">
                  <a:extLst>
                    <a:ext uri="{FF2B5EF4-FFF2-40B4-BE49-F238E27FC236}">
                      <a16:creationId xmlns:a16="http://schemas.microsoft.com/office/drawing/2014/main" xmlns="" id="{E29E783C-0FE1-426E-B6A1-44FA8B38EA7E}"/>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Oval 495">
                  <a:extLst>
                    <a:ext uri="{FF2B5EF4-FFF2-40B4-BE49-F238E27FC236}">
                      <a16:creationId xmlns:a16="http://schemas.microsoft.com/office/drawing/2014/main" xmlns="" id="{AD05DC3D-CE64-4790-88E0-35DC928760E7}"/>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 name="Oval 496">
                  <a:extLst>
                    <a:ext uri="{FF2B5EF4-FFF2-40B4-BE49-F238E27FC236}">
                      <a16:creationId xmlns:a16="http://schemas.microsoft.com/office/drawing/2014/main" xmlns="" id="{C3FE262D-E209-4FE9-A5CE-0F5391623F93}"/>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 name="Oval 497">
                  <a:extLst>
                    <a:ext uri="{FF2B5EF4-FFF2-40B4-BE49-F238E27FC236}">
                      <a16:creationId xmlns:a16="http://schemas.microsoft.com/office/drawing/2014/main" xmlns="" id="{01636EA6-CC53-4571-A327-CC8AA9CFA681}"/>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Oval 498">
                  <a:extLst>
                    <a:ext uri="{FF2B5EF4-FFF2-40B4-BE49-F238E27FC236}">
                      <a16:creationId xmlns:a16="http://schemas.microsoft.com/office/drawing/2014/main" xmlns="" id="{77B9CF66-CB5B-42B7-AB19-34348517A96D}"/>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 name="Oval 499">
                  <a:extLst>
                    <a:ext uri="{FF2B5EF4-FFF2-40B4-BE49-F238E27FC236}">
                      <a16:creationId xmlns:a16="http://schemas.microsoft.com/office/drawing/2014/main" xmlns="" id="{DCD3B0D4-C53A-4BCA-9E9D-5C6D622EDFE1}"/>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 name="Oval 500">
                  <a:extLst>
                    <a:ext uri="{FF2B5EF4-FFF2-40B4-BE49-F238E27FC236}">
                      <a16:creationId xmlns:a16="http://schemas.microsoft.com/office/drawing/2014/main" xmlns="" id="{636C7173-D78B-4124-BF1C-AA2EC8B86F87}"/>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Oval 501">
                  <a:extLst>
                    <a:ext uri="{FF2B5EF4-FFF2-40B4-BE49-F238E27FC236}">
                      <a16:creationId xmlns:a16="http://schemas.microsoft.com/office/drawing/2014/main" xmlns="" id="{31A7AE91-2B27-4DD8-82F4-2DC8679C03F3}"/>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 name="Oval 502">
                  <a:extLst>
                    <a:ext uri="{FF2B5EF4-FFF2-40B4-BE49-F238E27FC236}">
                      <a16:creationId xmlns:a16="http://schemas.microsoft.com/office/drawing/2014/main" xmlns="" id="{B4DF78DA-B91F-4E91-A2A0-276F7C7FE25C}"/>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9" name="Group 448">
                <a:extLst>
                  <a:ext uri="{FF2B5EF4-FFF2-40B4-BE49-F238E27FC236}">
                    <a16:creationId xmlns:a16="http://schemas.microsoft.com/office/drawing/2014/main" xmlns="" id="{97357922-3F1E-497F-966E-D5CE5D63B553}"/>
                  </a:ext>
                </a:extLst>
              </p:cNvPr>
              <p:cNvGrpSpPr/>
              <p:nvPr/>
            </p:nvGrpSpPr>
            <p:grpSpPr>
              <a:xfrm>
                <a:off x="5592305" y="411943"/>
                <a:ext cx="1040677" cy="199027"/>
                <a:chOff x="7358980" y="136843"/>
                <a:chExt cx="1040677" cy="199027"/>
              </a:xfrm>
            </p:grpSpPr>
            <p:sp>
              <p:nvSpPr>
                <p:cNvPr id="480" name="Oval 479">
                  <a:extLst>
                    <a:ext uri="{FF2B5EF4-FFF2-40B4-BE49-F238E27FC236}">
                      <a16:creationId xmlns:a16="http://schemas.microsoft.com/office/drawing/2014/main" xmlns="" id="{3CA19C07-5C11-4FC7-9AC9-8C59ACF9D485}"/>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Oval 480">
                  <a:extLst>
                    <a:ext uri="{FF2B5EF4-FFF2-40B4-BE49-F238E27FC236}">
                      <a16:creationId xmlns:a16="http://schemas.microsoft.com/office/drawing/2014/main" xmlns="" id="{66EAB6C9-D693-4FFF-815C-6FE8DD6E39CA}"/>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 name="Oval 481">
                  <a:extLst>
                    <a:ext uri="{FF2B5EF4-FFF2-40B4-BE49-F238E27FC236}">
                      <a16:creationId xmlns:a16="http://schemas.microsoft.com/office/drawing/2014/main" xmlns="" id="{E897045F-50B0-43C4-96F0-C70373DB5219}"/>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 name="Oval 482">
                  <a:extLst>
                    <a:ext uri="{FF2B5EF4-FFF2-40B4-BE49-F238E27FC236}">
                      <a16:creationId xmlns:a16="http://schemas.microsoft.com/office/drawing/2014/main" xmlns="" id="{53D8217F-F4C0-4B42-A852-827D7538AB60}"/>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Oval 483">
                  <a:extLst>
                    <a:ext uri="{FF2B5EF4-FFF2-40B4-BE49-F238E27FC236}">
                      <a16:creationId xmlns:a16="http://schemas.microsoft.com/office/drawing/2014/main" xmlns="" id="{83F8170C-AD7C-445C-BD5C-02D3A4699468}"/>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 name="Oval 484">
                  <a:extLst>
                    <a:ext uri="{FF2B5EF4-FFF2-40B4-BE49-F238E27FC236}">
                      <a16:creationId xmlns:a16="http://schemas.microsoft.com/office/drawing/2014/main" xmlns="" id="{0E0A6C50-DB10-48F7-BEA5-7C9B7EE84E2E}"/>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 name="Oval 485">
                  <a:extLst>
                    <a:ext uri="{FF2B5EF4-FFF2-40B4-BE49-F238E27FC236}">
                      <a16:creationId xmlns:a16="http://schemas.microsoft.com/office/drawing/2014/main" xmlns="" id="{A8C1CFFA-1ECD-446B-A245-0DA3F84387C7}"/>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 name="Oval 486">
                  <a:extLst>
                    <a:ext uri="{FF2B5EF4-FFF2-40B4-BE49-F238E27FC236}">
                      <a16:creationId xmlns:a16="http://schemas.microsoft.com/office/drawing/2014/main" xmlns="" id="{974429AD-BDB8-4537-8E3B-A2628B537773}"/>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Oval 487">
                  <a:extLst>
                    <a:ext uri="{FF2B5EF4-FFF2-40B4-BE49-F238E27FC236}">
                      <a16:creationId xmlns:a16="http://schemas.microsoft.com/office/drawing/2014/main" xmlns="" id="{15223C4A-6E3F-449C-9997-07C0DCF2D965}"/>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 name="Oval 488">
                  <a:extLst>
                    <a:ext uri="{FF2B5EF4-FFF2-40B4-BE49-F238E27FC236}">
                      <a16:creationId xmlns:a16="http://schemas.microsoft.com/office/drawing/2014/main" xmlns="" id="{7303F648-8FED-49F7-B7AB-8CDC4081B091}"/>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Oval 489">
                  <a:extLst>
                    <a:ext uri="{FF2B5EF4-FFF2-40B4-BE49-F238E27FC236}">
                      <a16:creationId xmlns:a16="http://schemas.microsoft.com/office/drawing/2014/main" xmlns="" id="{C93A6D70-1DAD-4D75-8C67-223D1815DEA6}"/>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 name="Oval 490">
                  <a:extLst>
                    <a:ext uri="{FF2B5EF4-FFF2-40B4-BE49-F238E27FC236}">
                      <a16:creationId xmlns:a16="http://schemas.microsoft.com/office/drawing/2014/main" xmlns="" id="{82A646BA-6E49-472D-AC72-949123C30F30}"/>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1" name="Group 450">
                <a:extLst>
                  <a:ext uri="{FF2B5EF4-FFF2-40B4-BE49-F238E27FC236}">
                    <a16:creationId xmlns:a16="http://schemas.microsoft.com/office/drawing/2014/main" xmlns="" id="{965CDA7B-7B26-47EE-BB76-4301051C1487}"/>
                  </a:ext>
                </a:extLst>
              </p:cNvPr>
              <p:cNvGrpSpPr/>
              <p:nvPr/>
            </p:nvGrpSpPr>
            <p:grpSpPr>
              <a:xfrm>
                <a:off x="4568848" y="411943"/>
                <a:ext cx="1040677" cy="199027"/>
                <a:chOff x="7358980" y="136843"/>
                <a:chExt cx="1040677" cy="199027"/>
              </a:xfrm>
            </p:grpSpPr>
            <p:sp>
              <p:nvSpPr>
                <p:cNvPr id="468" name="Oval 467">
                  <a:extLst>
                    <a:ext uri="{FF2B5EF4-FFF2-40B4-BE49-F238E27FC236}">
                      <a16:creationId xmlns:a16="http://schemas.microsoft.com/office/drawing/2014/main" xmlns="" id="{C2ED127E-7047-4F6A-B6F9-B768E28B06B6}"/>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Oval 468">
                  <a:extLst>
                    <a:ext uri="{FF2B5EF4-FFF2-40B4-BE49-F238E27FC236}">
                      <a16:creationId xmlns:a16="http://schemas.microsoft.com/office/drawing/2014/main" xmlns="" id="{4E635EED-35E3-4A37-9F52-EB0353475D68}"/>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 name="Oval 469">
                  <a:extLst>
                    <a:ext uri="{FF2B5EF4-FFF2-40B4-BE49-F238E27FC236}">
                      <a16:creationId xmlns:a16="http://schemas.microsoft.com/office/drawing/2014/main" xmlns="" id="{BE706040-79F7-4A1D-90A8-F3ED18A0CF87}"/>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 name="Oval 470">
                  <a:extLst>
                    <a:ext uri="{FF2B5EF4-FFF2-40B4-BE49-F238E27FC236}">
                      <a16:creationId xmlns:a16="http://schemas.microsoft.com/office/drawing/2014/main" xmlns="" id="{E716BD19-A1CE-408F-A1C1-D4315E957F9C}"/>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Oval 471">
                  <a:extLst>
                    <a:ext uri="{FF2B5EF4-FFF2-40B4-BE49-F238E27FC236}">
                      <a16:creationId xmlns:a16="http://schemas.microsoft.com/office/drawing/2014/main" xmlns="" id="{B93A18EE-0CAB-406D-9BC6-09BCAAAA73D1}"/>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 name="Oval 472">
                  <a:extLst>
                    <a:ext uri="{FF2B5EF4-FFF2-40B4-BE49-F238E27FC236}">
                      <a16:creationId xmlns:a16="http://schemas.microsoft.com/office/drawing/2014/main" xmlns="" id="{C08C73CF-78C5-483C-9A9C-1131DC736E09}"/>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 name="Oval 473">
                  <a:extLst>
                    <a:ext uri="{FF2B5EF4-FFF2-40B4-BE49-F238E27FC236}">
                      <a16:creationId xmlns:a16="http://schemas.microsoft.com/office/drawing/2014/main" xmlns="" id="{BAB65442-47B7-41BD-9AEF-E677BC44F5E4}"/>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Oval 474">
                  <a:extLst>
                    <a:ext uri="{FF2B5EF4-FFF2-40B4-BE49-F238E27FC236}">
                      <a16:creationId xmlns:a16="http://schemas.microsoft.com/office/drawing/2014/main" xmlns="" id="{ACECC1E6-15DD-4EE6-8CFE-2E13A7FC58B0}"/>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 name="Oval 475">
                  <a:extLst>
                    <a:ext uri="{FF2B5EF4-FFF2-40B4-BE49-F238E27FC236}">
                      <a16:creationId xmlns:a16="http://schemas.microsoft.com/office/drawing/2014/main" xmlns="" id="{13E3B417-04D1-464D-9F0C-209F4A0D349F}"/>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 name="Oval 476">
                  <a:extLst>
                    <a:ext uri="{FF2B5EF4-FFF2-40B4-BE49-F238E27FC236}">
                      <a16:creationId xmlns:a16="http://schemas.microsoft.com/office/drawing/2014/main" xmlns="" id="{8EC3711F-3DC7-42C1-99F3-2432BE9CCC9F}"/>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Oval 477">
                  <a:extLst>
                    <a:ext uri="{FF2B5EF4-FFF2-40B4-BE49-F238E27FC236}">
                      <a16:creationId xmlns:a16="http://schemas.microsoft.com/office/drawing/2014/main" xmlns="" id="{6CCDE7D6-EDBE-4B6D-9A21-2EE1ED9D891A}"/>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 name="Oval 478">
                  <a:extLst>
                    <a:ext uri="{FF2B5EF4-FFF2-40B4-BE49-F238E27FC236}">
                      <a16:creationId xmlns:a16="http://schemas.microsoft.com/office/drawing/2014/main" xmlns="" id="{38CF83D7-FC40-40E5-834D-8B1F27D09DEC}"/>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3" name="Group 452">
                <a:extLst>
                  <a:ext uri="{FF2B5EF4-FFF2-40B4-BE49-F238E27FC236}">
                    <a16:creationId xmlns:a16="http://schemas.microsoft.com/office/drawing/2014/main" xmlns="" id="{364705D1-3067-42B7-934A-AEC4C770B534}"/>
                  </a:ext>
                </a:extLst>
              </p:cNvPr>
              <p:cNvGrpSpPr/>
              <p:nvPr/>
            </p:nvGrpSpPr>
            <p:grpSpPr>
              <a:xfrm>
                <a:off x="3556180" y="411943"/>
                <a:ext cx="1040677" cy="199027"/>
                <a:chOff x="7358980" y="136843"/>
                <a:chExt cx="1040677" cy="199027"/>
              </a:xfrm>
            </p:grpSpPr>
            <p:sp>
              <p:nvSpPr>
                <p:cNvPr id="455" name="Oval 454">
                  <a:extLst>
                    <a:ext uri="{FF2B5EF4-FFF2-40B4-BE49-F238E27FC236}">
                      <a16:creationId xmlns:a16="http://schemas.microsoft.com/office/drawing/2014/main" xmlns="" id="{45AD3BA1-C0E2-4BB8-81B7-C4B8ABE46422}"/>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Oval 456">
                  <a:extLst>
                    <a:ext uri="{FF2B5EF4-FFF2-40B4-BE49-F238E27FC236}">
                      <a16:creationId xmlns:a16="http://schemas.microsoft.com/office/drawing/2014/main" xmlns="" id="{E809A3F5-2256-443F-AB08-3F4217BC6DB1}"/>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 name="Oval 457">
                  <a:extLst>
                    <a:ext uri="{FF2B5EF4-FFF2-40B4-BE49-F238E27FC236}">
                      <a16:creationId xmlns:a16="http://schemas.microsoft.com/office/drawing/2014/main" xmlns="" id="{DEADA833-CD07-49C7-A753-B833617F178A}"/>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 name="Oval 458">
                  <a:extLst>
                    <a:ext uri="{FF2B5EF4-FFF2-40B4-BE49-F238E27FC236}">
                      <a16:creationId xmlns:a16="http://schemas.microsoft.com/office/drawing/2014/main" xmlns="" id="{DF214362-0F06-431F-8976-C8CB840B749A}"/>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Oval 459">
                  <a:extLst>
                    <a:ext uri="{FF2B5EF4-FFF2-40B4-BE49-F238E27FC236}">
                      <a16:creationId xmlns:a16="http://schemas.microsoft.com/office/drawing/2014/main" xmlns="" id="{230F94F9-3D2B-4539-B0D4-8E69B8509BFA}"/>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 name="Oval 460">
                  <a:extLst>
                    <a:ext uri="{FF2B5EF4-FFF2-40B4-BE49-F238E27FC236}">
                      <a16:creationId xmlns:a16="http://schemas.microsoft.com/office/drawing/2014/main" xmlns="" id="{DC8237EE-1D42-43ED-8709-C5B900280D78}"/>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 name="Oval 461">
                  <a:extLst>
                    <a:ext uri="{FF2B5EF4-FFF2-40B4-BE49-F238E27FC236}">
                      <a16:creationId xmlns:a16="http://schemas.microsoft.com/office/drawing/2014/main" xmlns="" id="{A8BB0A5F-A024-4DC5-9B90-575AC3A348FE}"/>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 name="Oval 462">
                  <a:extLst>
                    <a:ext uri="{FF2B5EF4-FFF2-40B4-BE49-F238E27FC236}">
                      <a16:creationId xmlns:a16="http://schemas.microsoft.com/office/drawing/2014/main" xmlns="" id="{30FC3611-5D08-4BA8-8DB6-7D70CF18B0E9}"/>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 name="Oval 463">
                  <a:extLst>
                    <a:ext uri="{FF2B5EF4-FFF2-40B4-BE49-F238E27FC236}">
                      <a16:creationId xmlns:a16="http://schemas.microsoft.com/office/drawing/2014/main" xmlns="" id="{D6EAF05E-AD2A-4990-B782-3B49602485A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 name="Oval 464">
                  <a:extLst>
                    <a:ext uri="{FF2B5EF4-FFF2-40B4-BE49-F238E27FC236}">
                      <a16:creationId xmlns:a16="http://schemas.microsoft.com/office/drawing/2014/main" xmlns="" id="{D09C3901-604F-4052-9587-7D11CEF944E2}"/>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 name="Oval 465">
                  <a:extLst>
                    <a:ext uri="{FF2B5EF4-FFF2-40B4-BE49-F238E27FC236}">
                      <a16:creationId xmlns:a16="http://schemas.microsoft.com/office/drawing/2014/main" xmlns="" id="{2B4B0079-BC94-4604-A950-381A240E4D87}"/>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 name="Oval 466">
                  <a:extLst>
                    <a:ext uri="{FF2B5EF4-FFF2-40B4-BE49-F238E27FC236}">
                      <a16:creationId xmlns:a16="http://schemas.microsoft.com/office/drawing/2014/main" xmlns="" id="{A95183DD-45D8-43CE-B7C3-ABBB869D0FA5}"/>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516" name="Group 515">
            <a:extLst>
              <a:ext uri="{FF2B5EF4-FFF2-40B4-BE49-F238E27FC236}">
                <a16:creationId xmlns:a16="http://schemas.microsoft.com/office/drawing/2014/main" xmlns="" id="{44245633-DA48-4CBA-978B-2179A8B1F6D4}"/>
              </a:ext>
            </a:extLst>
          </p:cNvPr>
          <p:cNvGrpSpPr/>
          <p:nvPr/>
        </p:nvGrpSpPr>
        <p:grpSpPr>
          <a:xfrm>
            <a:off x="231539" y="2078040"/>
            <a:ext cx="2597800" cy="821076"/>
            <a:chOff x="4782560" y="689267"/>
            <a:chExt cx="2555514" cy="605783"/>
          </a:xfrm>
        </p:grpSpPr>
        <p:sp>
          <p:nvSpPr>
            <p:cNvPr id="517" name="Rectangle 516">
              <a:extLst>
                <a:ext uri="{FF2B5EF4-FFF2-40B4-BE49-F238E27FC236}">
                  <a16:creationId xmlns:a16="http://schemas.microsoft.com/office/drawing/2014/main" xmlns="" id="{9B1EBA10-666A-43E8-8A54-2D9A1AA196DB}"/>
                </a:ext>
              </a:extLst>
            </p:cNvPr>
            <p:cNvSpPr/>
            <p:nvPr/>
          </p:nvSpPr>
          <p:spPr>
            <a:xfrm>
              <a:off x="6907853" y="708046"/>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18" name="Rectangle 517">
              <a:extLst>
                <a:ext uri="{FF2B5EF4-FFF2-40B4-BE49-F238E27FC236}">
                  <a16:creationId xmlns:a16="http://schemas.microsoft.com/office/drawing/2014/main" xmlns="" id="{16A26906-44DC-4BED-A306-E6E94A00BA8B}"/>
                </a:ext>
              </a:extLst>
            </p:cNvPr>
            <p:cNvSpPr/>
            <p:nvPr/>
          </p:nvSpPr>
          <p:spPr>
            <a:xfrm>
              <a:off x="4782560" y="718291"/>
              <a:ext cx="2551151" cy="195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19" name="Rectangle 518">
              <a:extLst>
                <a:ext uri="{FF2B5EF4-FFF2-40B4-BE49-F238E27FC236}">
                  <a16:creationId xmlns:a16="http://schemas.microsoft.com/office/drawing/2014/main" xmlns="" id="{C8899292-BDB9-4029-B8A0-0983FED1EB27}"/>
                </a:ext>
              </a:extLst>
            </p:cNvPr>
            <p:cNvSpPr/>
            <p:nvPr/>
          </p:nvSpPr>
          <p:spPr>
            <a:xfrm>
              <a:off x="4782560" y="913627"/>
              <a:ext cx="2551151" cy="21771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20" name="Rectangle 519">
              <a:extLst>
                <a:ext uri="{FF2B5EF4-FFF2-40B4-BE49-F238E27FC236}">
                  <a16:creationId xmlns:a16="http://schemas.microsoft.com/office/drawing/2014/main" xmlns="" id="{06379385-7607-4CBA-8F40-924828956039}"/>
                </a:ext>
              </a:extLst>
            </p:cNvPr>
            <p:cNvSpPr/>
            <p:nvPr/>
          </p:nvSpPr>
          <p:spPr>
            <a:xfrm>
              <a:off x="4787793" y="1104264"/>
              <a:ext cx="2545919"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521" name="Group 520">
              <a:extLst>
                <a:ext uri="{FF2B5EF4-FFF2-40B4-BE49-F238E27FC236}">
                  <a16:creationId xmlns:a16="http://schemas.microsoft.com/office/drawing/2014/main" xmlns="" id="{EA37C234-EEC7-4CB9-AB32-0E38CB3B7003}"/>
                </a:ext>
              </a:extLst>
            </p:cNvPr>
            <p:cNvGrpSpPr/>
            <p:nvPr/>
          </p:nvGrpSpPr>
          <p:grpSpPr>
            <a:xfrm>
              <a:off x="4817971" y="1131346"/>
              <a:ext cx="1124673" cy="118594"/>
              <a:chOff x="25764" y="3508316"/>
              <a:chExt cx="3648664" cy="384742"/>
            </a:xfrm>
          </p:grpSpPr>
          <p:sp>
            <p:nvSpPr>
              <p:cNvPr id="546" name="Oval 545">
                <a:extLst>
                  <a:ext uri="{FF2B5EF4-FFF2-40B4-BE49-F238E27FC236}">
                    <a16:creationId xmlns:a16="http://schemas.microsoft.com/office/drawing/2014/main" xmlns="" id="{4B05D799-6DA4-46D8-AFF0-5962688D1576}"/>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Oval 546">
                <a:extLst>
                  <a:ext uri="{FF2B5EF4-FFF2-40B4-BE49-F238E27FC236}">
                    <a16:creationId xmlns:a16="http://schemas.microsoft.com/office/drawing/2014/main" xmlns="" id="{C4ED4A43-64F0-43FE-8434-FD43F556D953}"/>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Oval 547">
                <a:extLst>
                  <a:ext uri="{FF2B5EF4-FFF2-40B4-BE49-F238E27FC236}">
                    <a16:creationId xmlns:a16="http://schemas.microsoft.com/office/drawing/2014/main" xmlns="" id="{8AD49971-FC77-407A-96A5-F606BC568DDB}"/>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 name="Oval 548">
                <a:extLst>
                  <a:ext uri="{FF2B5EF4-FFF2-40B4-BE49-F238E27FC236}">
                    <a16:creationId xmlns:a16="http://schemas.microsoft.com/office/drawing/2014/main" xmlns="" id="{FB74147C-83EC-412E-9528-A9A80AC41D93}"/>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Oval 549">
                <a:extLst>
                  <a:ext uri="{FF2B5EF4-FFF2-40B4-BE49-F238E27FC236}">
                    <a16:creationId xmlns:a16="http://schemas.microsoft.com/office/drawing/2014/main" xmlns="" id="{9B368905-D383-4AFC-82C5-404B2E81F1DF}"/>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 name="Oval 550">
                <a:extLst>
                  <a:ext uri="{FF2B5EF4-FFF2-40B4-BE49-F238E27FC236}">
                    <a16:creationId xmlns:a16="http://schemas.microsoft.com/office/drawing/2014/main" xmlns="" id="{B0BE3336-5475-4CFE-BCE8-2EE42E1943B8}"/>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 name="Oval 551">
                <a:extLst>
                  <a:ext uri="{FF2B5EF4-FFF2-40B4-BE49-F238E27FC236}">
                    <a16:creationId xmlns:a16="http://schemas.microsoft.com/office/drawing/2014/main" xmlns="" id="{C0CCF8D3-BCA5-42EF-B6D7-06FA18081689}"/>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Oval 552">
                <a:extLst>
                  <a:ext uri="{FF2B5EF4-FFF2-40B4-BE49-F238E27FC236}">
                    <a16:creationId xmlns:a16="http://schemas.microsoft.com/office/drawing/2014/main" xmlns="" id="{93CA0A3E-BEC3-41DF-AE9D-5BD4A855AD87}"/>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 name="Oval 553">
                <a:extLst>
                  <a:ext uri="{FF2B5EF4-FFF2-40B4-BE49-F238E27FC236}">
                    <a16:creationId xmlns:a16="http://schemas.microsoft.com/office/drawing/2014/main" xmlns="" id="{0F9D5B33-DD9B-47AB-A47E-12D1C4262118}"/>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Oval 554">
                <a:extLst>
                  <a:ext uri="{FF2B5EF4-FFF2-40B4-BE49-F238E27FC236}">
                    <a16:creationId xmlns:a16="http://schemas.microsoft.com/office/drawing/2014/main" xmlns="" id="{C3BE633A-E417-4352-BB92-6503F6A842EE}"/>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6" name="Oval 555">
                <a:extLst>
                  <a:ext uri="{FF2B5EF4-FFF2-40B4-BE49-F238E27FC236}">
                    <a16:creationId xmlns:a16="http://schemas.microsoft.com/office/drawing/2014/main" xmlns="" id="{20055D13-056A-4EED-AB1B-291CEA69B479}"/>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 name="Oval 556">
                <a:extLst>
                  <a:ext uri="{FF2B5EF4-FFF2-40B4-BE49-F238E27FC236}">
                    <a16:creationId xmlns:a16="http://schemas.microsoft.com/office/drawing/2014/main" xmlns="" id="{D1B965E3-9756-4D32-9303-C8AC58B9890D}"/>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 name="Oval 557">
                <a:extLst>
                  <a:ext uri="{FF2B5EF4-FFF2-40B4-BE49-F238E27FC236}">
                    <a16:creationId xmlns:a16="http://schemas.microsoft.com/office/drawing/2014/main" xmlns="" id="{C27E9EBC-0DBC-4830-B471-3725A1FC6854}"/>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 name="Oval 558">
                <a:extLst>
                  <a:ext uri="{FF2B5EF4-FFF2-40B4-BE49-F238E27FC236}">
                    <a16:creationId xmlns:a16="http://schemas.microsoft.com/office/drawing/2014/main" xmlns="" id="{43F02A4A-2008-4E0D-A554-FE0981A66E96}"/>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Oval 559">
                <a:extLst>
                  <a:ext uri="{FF2B5EF4-FFF2-40B4-BE49-F238E27FC236}">
                    <a16:creationId xmlns:a16="http://schemas.microsoft.com/office/drawing/2014/main" xmlns="" id="{18973236-121C-4733-AEFC-DE0EA5FC96C5}"/>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Oval 560">
                <a:extLst>
                  <a:ext uri="{FF2B5EF4-FFF2-40B4-BE49-F238E27FC236}">
                    <a16:creationId xmlns:a16="http://schemas.microsoft.com/office/drawing/2014/main" xmlns="" id="{3227B034-64B4-44B5-85A9-DC12BC5C6AE2}"/>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Oval 561">
                <a:extLst>
                  <a:ext uri="{FF2B5EF4-FFF2-40B4-BE49-F238E27FC236}">
                    <a16:creationId xmlns:a16="http://schemas.microsoft.com/office/drawing/2014/main" xmlns="" id="{40BEAC68-FC00-4292-A77C-8F632345E268}"/>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 name="Oval 562">
                <a:extLst>
                  <a:ext uri="{FF2B5EF4-FFF2-40B4-BE49-F238E27FC236}">
                    <a16:creationId xmlns:a16="http://schemas.microsoft.com/office/drawing/2014/main" xmlns="" id="{C210C867-FF31-4324-928A-A35E5D9BA103}"/>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Oval 563">
                <a:extLst>
                  <a:ext uri="{FF2B5EF4-FFF2-40B4-BE49-F238E27FC236}">
                    <a16:creationId xmlns:a16="http://schemas.microsoft.com/office/drawing/2014/main" xmlns="" id="{5D5938CA-1887-4ADC-86BD-B1EA63CCA821}"/>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 name="Oval 564">
                <a:extLst>
                  <a:ext uri="{FF2B5EF4-FFF2-40B4-BE49-F238E27FC236}">
                    <a16:creationId xmlns:a16="http://schemas.microsoft.com/office/drawing/2014/main" xmlns="" id="{DE0954FB-6BE8-4373-90B3-A398B80B8729}"/>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Oval 565">
                <a:extLst>
                  <a:ext uri="{FF2B5EF4-FFF2-40B4-BE49-F238E27FC236}">
                    <a16:creationId xmlns:a16="http://schemas.microsoft.com/office/drawing/2014/main" xmlns="" id="{71E90496-3C65-4FA9-9D3B-76B6437BF63F}"/>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Oval 566">
                <a:extLst>
                  <a:ext uri="{FF2B5EF4-FFF2-40B4-BE49-F238E27FC236}">
                    <a16:creationId xmlns:a16="http://schemas.microsoft.com/office/drawing/2014/main" xmlns="" id="{DE0A4C59-E526-441B-B6ED-032E2D348F9C}"/>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2" name="Group 521">
              <a:extLst>
                <a:ext uri="{FF2B5EF4-FFF2-40B4-BE49-F238E27FC236}">
                  <a16:creationId xmlns:a16="http://schemas.microsoft.com/office/drawing/2014/main" xmlns="" id="{A78DBCB1-9DD3-4F29-AE71-1366120DF3C7}"/>
                </a:ext>
              </a:extLst>
            </p:cNvPr>
            <p:cNvGrpSpPr/>
            <p:nvPr/>
          </p:nvGrpSpPr>
          <p:grpSpPr>
            <a:xfrm>
              <a:off x="6163103" y="1131346"/>
              <a:ext cx="1124673" cy="118594"/>
              <a:chOff x="25764" y="3508316"/>
              <a:chExt cx="3648664" cy="384742"/>
            </a:xfrm>
          </p:grpSpPr>
          <p:sp>
            <p:nvSpPr>
              <p:cNvPr id="524" name="Oval 523">
                <a:extLst>
                  <a:ext uri="{FF2B5EF4-FFF2-40B4-BE49-F238E27FC236}">
                    <a16:creationId xmlns:a16="http://schemas.microsoft.com/office/drawing/2014/main" xmlns="" id="{FFAD7C1A-E6ED-473D-9CE5-E43B6153AFBF}"/>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 name="Oval 524">
                <a:extLst>
                  <a:ext uri="{FF2B5EF4-FFF2-40B4-BE49-F238E27FC236}">
                    <a16:creationId xmlns:a16="http://schemas.microsoft.com/office/drawing/2014/main" xmlns="" id="{07B9C235-550E-46A2-A2C1-65AAD9AF37BA}"/>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 name="Oval 525">
                <a:extLst>
                  <a:ext uri="{FF2B5EF4-FFF2-40B4-BE49-F238E27FC236}">
                    <a16:creationId xmlns:a16="http://schemas.microsoft.com/office/drawing/2014/main" xmlns="" id="{25023290-E30A-43F4-BD6A-F554372D0F67}"/>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 name="Oval 526">
                <a:extLst>
                  <a:ext uri="{FF2B5EF4-FFF2-40B4-BE49-F238E27FC236}">
                    <a16:creationId xmlns:a16="http://schemas.microsoft.com/office/drawing/2014/main" xmlns="" id="{16D26681-F6A8-4970-B5EC-F9A95DD89BB1}"/>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 name="Oval 527">
                <a:extLst>
                  <a:ext uri="{FF2B5EF4-FFF2-40B4-BE49-F238E27FC236}">
                    <a16:creationId xmlns:a16="http://schemas.microsoft.com/office/drawing/2014/main" xmlns="" id="{43281345-5072-40F0-BAF2-1C3BF360B55D}"/>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 name="Oval 528">
                <a:extLst>
                  <a:ext uri="{FF2B5EF4-FFF2-40B4-BE49-F238E27FC236}">
                    <a16:creationId xmlns:a16="http://schemas.microsoft.com/office/drawing/2014/main" xmlns="" id="{967A4084-A7D7-40B7-B6BB-04697E7857FC}"/>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 name="Oval 529">
                <a:extLst>
                  <a:ext uri="{FF2B5EF4-FFF2-40B4-BE49-F238E27FC236}">
                    <a16:creationId xmlns:a16="http://schemas.microsoft.com/office/drawing/2014/main" xmlns="" id="{84CFF979-109A-4D82-BC6B-E4AB1DBD62FC}"/>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 name="Oval 530">
                <a:extLst>
                  <a:ext uri="{FF2B5EF4-FFF2-40B4-BE49-F238E27FC236}">
                    <a16:creationId xmlns:a16="http://schemas.microsoft.com/office/drawing/2014/main" xmlns="" id="{B974E7A9-8F3F-4712-BF9E-E107C3EDF86A}"/>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Oval 531">
                <a:extLst>
                  <a:ext uri="{FF2B5EF4-FFF2-40B4-BE49-F238E27FC236}">
                    <a16:creationId xmlns:a16="http://schemas.microsoft.com/office/drawing/2014/main" xmlns="" id="{1595AECE-5998-442C-A9B6-73605DA24C54}"/>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 name="Oval 532">
                <a:extLst>
                  <a:ext uri="{FF2B5EF4-FFF2-40B4-BE49-F238E27FC236}">
                    <a16:creationId xmlns:a16="http://schemas.microsoft.com/office/drawing/2014/main" xmlns="" id="{09E8577E-5DF6-45AB-B98C-A736B9C73739}"/>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Oval 533">
                <a:extLst>
                  <a:ext uri="{FF2B5EF4-FFF2-40B4-BE49-F238E27FC236}">
                    <a16:creationId xmlns:a16="http://schemas.microsoft.com/office/drawing/2014/main" xmlns="" id="{CBA4C506-2901-4C92-A036-F30FB000FD44}"/>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 name="Oval 534">
                <a:extLst>
                  <a:ext uri="{FF2B5EF4-FFF2-40B4-BE49-F238E27FC236}">
                    <a16:creationId xmlns:a16="http://schemas.microsoft.com/office/drawing/2014/main" xmlns="" id="{8C4598C2-6717-439C-920B-C039DC3E03B8}"/>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 name="Oval 535">
                <a:extLst>
                  <a:ext uri="{FF2B5EF4-FFF2-40B4-BE49-F238E27FC236}">
                    <a16:creationId xmlns:a16="http://schemas.microsoft.com/office/drawing/2014/main" xmlns="" id="{C25B193C-9D7B-4B2A-BBCE-4ADB886E8A2B}"/>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 name="Oval 536">
                <a:extLst>
                  <a:ext uri="{FF2B5EF4-FFF2-40B4-BE49-F238E27FC236}">
                    <a16:creationId xmlns:a16="http://schemas.microsoft.com/office/drawing/2014/main" xmlns="" id="{4B210FFF-43CE-419B-9B01-0C6F48359CC5}"/>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 name="Oval 537">
                <a:extLst>
                  <a:ext uri="{FF2B5EF4-FFF2-40B4-BE49-F238E27FC236}">
                    <a16:creationId xmlns:a16="http://schemas.microsoft.com/office/drawing/2014/main" xmlns="" id="{D0166B73-98E7-4A67-A6E7-69B36C8A4F6E}"/>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 name="Oval 538">
                <a:extLst>
                  <a:ext uri="{FF2B5EF4-FFF2-40B4-BE49-F238E27FC236}">
                    <a16:creationId xmlns:a16="http://schemas.microsoft.com/office/drawing/2014/main" xmlns="" id="{FF99EAD4-BD85-4FFB-B38C-D1DB5F15EE2A}"/>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Oval 539">
                <a:extLst>
                  <a:ext uri="{FF2B5EF4-FFF2-40B4-BE49-F238E27FC236}">
                    <a16:creationId xmlns:a16="http://schemas.microsoft.com/office/drawing/2014/main" xmlns="" id="{14C0049F-26A5-48AC-8108-3FA6C6F5179C}"/>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Oval 540">
                <a:extLst>
                  <a:ext uri="{FF2B5EF4-FFF2-40B4-BE49-F238E27FC236}">
                    <a16:creationId xmlns:a16="http://schemas.microsoft.com/office/drawing/2014/main" xmlns="" id="{2877D016-55A3-4B6B-97D3-7200FB34A642}"/>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 name="Oval 541">
                <a:extLst>
                  <a:ext uri="{FF2B5EF4-FFF2-40B4-BE49-F238E27FC236}">
                    <a16:creationId xmlns:a16="http://schemas.microsoft.com/office/drawing/2014/main" xmlns="" id="{29B5071A-1B0B-42AB-AF75-A8AC02ACF774}"/>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 name="Oval 542">
                <a:extLst>
                  <a:ext uri="{FF2B5EF4-FFF2-40B4-BE49-F238E27FC236}">
                    <a16:creationId xmlns:a16="http://schemas.microsoft.com/office/drawing/2014/main" xmlns="" id="{9184C2CB-1A39-4774-B4D6-978B660FA822}"/>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Oval 543">
                <a:extLst>
                  <a:ext uri="{FF2B5EF4-FFF2-40B4-BE49-F238E27FC236}">
                    <a16:creationId xmlns:a16="http://schemas.microsoft.com/office/drawing/2014/main" xmlns="" id="{101F4654-5185-4B5E-85A6-C05800E82538}"/>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Oval 544">
                <a:extLst>
                  <a:ext uri="{FF2B5EF4-FFF2-40B4-BE49-F238E27FC236}">
                    <a16:creationId xmlns:a16="http://schemas.microsoft.com/office/drawing/2014/main" xmlns="" id="{3DE0C0FB-8766-46B8-A2E0-284F874B6BC1}"/>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3" name="Rectangle 522">
              <a:extLst>
                <a:ext uri="{FF2B5EF4-FFF2-40B4-BE49-F238E27FC236}">
                  <a16:creationId xmlns:a16="http://schemas.microsoft.com/office/drawing/2014/main" xmlns="" id="{9A09219B-A576-44A4-99CE-4B4C4E32E07D}"/>
                </a:ext>
              </a:extLst>
            </p:cNvPr>
            <p:cNvSpPr/>
            <p:nvPr/>
          </p:nvSpPr>
          <p:spPr>
            <a:xfrm>
              <a:off x="5150329" y="689267"/>
              <a:ext cx="2187745" cy="476858"/>
            </a:xfrm>
            <a:prstGeom prst="rect">
              <a:avLst/>
            </a:prstGeom>
          </p:spPr>
          <p:txBody>
            <a:bodyPr wrap="square">
              <a:spAutoFit/>
            </a:bodyPr>
            <a:lstStyle/>
            <a:p>
              <a:pPr algn="r" rtl="1"/>
              <a:r>
                <a:rPr lang="fa-IR" b="1" dirty="0" smtClean="0">
                  <a:solidFill>
                    <a:schemeClr val="accent5">
                      <a:lumMod val="75000"/>
                    </a:schemeClr>
                  </a:solidFill>
                  <a:cs typeface="B Roya" panose="00000400000000000000" pitchFamily="2" charset="-78"/>
                </a:rPr>
                <a:t>خونریزی</a:t>
              </a:r>
              <a:endParaRPr lang="fa-IR" b="1" dirty="0">
                <a:solidFill>
                  <a:schemeClr val="accent5">
                    <a:lumMod val="75000"/>
                  </a:schemeClr>
                </a:solidFill>
                <a:cs typeface="B Roya" panose="00000400000000000000" pitchFamily="2" charset="-78"/>
              </a:endParaRPr>
            </a:p>
            <a:p>
              <a:pPr algn="r" rtl="1"/>
              <a:r>
                <a:rPr lang="fa-IR" b="1" dirty="0" smtClean="0">
                  <a:solidFill>
                    <a:schemeClr val="accent5">
                      <a:lumMod val="75000"/>
                    </a:schemeClr>
                  </a:solidFill>
                  <a:cs typeface="B Roya" panose="00000400000000000000" pitchFamily="2" charset="-78"/>
                </a:rPr>
                <a:t>خونریزی های خطرناک</a:t>
              </a:r>
              <a:endParaRPr lang="fa-IR" b="1" dirty="0">
                <a:solidFill>
                  <a:schemeClr val="accent5">
                    <a:lumMod val="75000"/>
                  </a:schemeClr>
                </a:solidFill>
                <a:cs typeface="B Roya" panose="00000400000000000000" pitchFamily="2" charset="-78"/>
              </a:endParaRPr>
            </a:p>
          </p:txBody>
        </p:sp>
      </p:grpSp>
      <p:grpSp>
        <p:nvGrpSpPr>
          <p:cNvPr id="568" name="Group 567">
            <a:extLst>
              <a:ext uri="{FF2B5EF4-FFF2-40B4-BE49-F238E27FC236}">
                <a16:creationId xmlns:a16="http://schemas.microsoft.com/office/drawing/2014/main" xmlns="" id="{44245633-DA48-4CBA-978B-2179A8B1F6D4}"/>
              </a:ext>
            </a:extLst>
          </p:cNvPr>
          <p:cNvGrpSpPr/>
          <p:nvPr/>
        </p:nvGrpSpPr>
        <p:grpSpPr>
          <a:xfrm>
            <a:off x="130410" y="3900448"/>
            <a:ext cx="2704248" cy="923330"/>
            <a:chOff x="4677845" y="689267"/>
            <a:chExt cx="2660230" cy="681225"/>
          </a:xfrm>
        </p:grpSpPr>
        <p:sp>
          <p:nvSpPr>
            <p:cNvPr id="569" name="Rectangle 568">
              <a:extLst>
                <a:ext uri="{FF2B5EF4-FFF2-40B4-BE49-F238E27FC236}">
                  <a16:creationId xmlns:a16="http://schemas.microsoft.com/office/drawing/2014/main" xmlns="" id="{9B1EBA10-666A-43E8-8A54-2D9A1AA196DB}"/>
                </a:ext>
              </a:extLst>
            </p:cNvPr>
            <p:cNvSpPr/>
            <p:nvPr/>
          </p:nvSpPr>
          <p:spPr>
            <a:xfrm>
              <a:off x="6907853" y="708046"/>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70" name="Rectangle 569">
              <a:extLst>
                <a:ext uri="{FF2B5EF4-FFF2-40B4-BE49-F238E27FC236}">
                  <a16:creationId xmlns:a16="http://schemas.microsoft.com/office/drawing/2014/main" xmlns="" id="{16A26906-44DC-4BED-A306-E6E94A00BA8B}"/>
                </a:ext>
              </a:extLst>
            </p:cNvPr>
            <p:cNvSpPr/>
            <p:nvPr/>
          </p:nvSpPr>
          <p:spPr>
            <a:xfrm>
              <a:off x="4782560" y="718291"/>
              <a:ext cx="2551151" cy="195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71" name="Rectangle 570">
              <a:extLst>
                <a:ext uri="{FF2B5EF4-FFF2-40B4-BE49-F238E27FC236}">
                  <a16:creationId xmlns:a16="http://schemas.microsoft.com/office/drawing/2014/main" xmlns="" id="{C8899292-BDB9-4029-B8A0-0983FED1EB27}"/>
                </a:ext>
              </a:extLst>
            </p:cNvPr>
            <p:cNvSpPr/>
            <p:nvPr/>
          </p:nvSpPr>
          <p:spPr>
            <a:xfrm>
              <a:off x="4782560" y="913627"/>
              <a:ext cx="2551152" cy="21771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72" name="Rectangle 571">
              <a:extLst>
                <a:ext uri="{FF2B5EF4-FFF2-40B4-BE49-F238E27FC236}">
                  <a16:creationId xmlns:a16="http://schemas.microsoft.com/office/drawing/2014/main" xmlns="" id="{06379385-7607-4CBA-8F40-924828956039}"/>
                </a:ext>
              </a:extLst>
            </p:cNvPr>
            <p:cNvSpPr/>
            <p:nvPr/>
          </p:nvSpPr>
          <p:spPr>
            <a:xfrm>
              <a:off x="4787793" y="1104264"/>
              <a:ext cx="2545919"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573" name="Group 572">
              <a:extLst>
                <a:ext uri="{FF2B5EF4-FFF2-40B4-BE49-F238E27FC236}">
                  <a16:creationId xmlns:a16="http://schemas.microsoft.com/office/drawing/2014/main" xmlns="" id="{EA37C234-EEC7-4CB9-AB32-0E38CB3B7003}"/>
                </a:ext>
              </a:extLst>
            </p:cNvPr>
            <p:cNvGrpSpPr/>
            <p:nvPr/>
          </p:nvGrpSpPr>
          <p:grpSpPr>
            <a:xfrm>
              <a:off x="4817971" y="1131346"/>
              <a:ext cx="1124673" cy="118594"/>
              <a:chOff x="25764" y="3508316"/>
              <a:chExt cx="3648664" cy="384742"/>
            </a:xfrm>
          </p:grpSpPr>
          <p:sp>
            <p:nvSpPr>
              <p:cNvPr id="598" name="Oval 597">
                <a:extLst>
                  <a:ext uri="{FF2B5EF4-FFF2-40B4-BE49-F238E27FC236}">
                    <a16:creationId xmlns:a16="http://schemas.microsoft.com/office/drawing/2014/main" xmlns="" id="{4B05D799-6DA4-46D8-AFF0-5962688D1576}"/>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Oval 598">
                <a:extLst>
                  <a:ext uri="{FF2B5EF4-FFF2-40B4-BE49-F238E27FC236}">
                    <a16:creationId xmlns:a16="http://schemas.microsoft.com/office/drawing/2014/main" xmlns="" id="{C4ED4A43-64F0-43FE-8434-FD43F556D953}"/>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 name="Oval 599">
                <a:extLst>
                  <a:ext uri="{FF2B5EF4-FFF2-40B4-BE49-F238E27FC236}">
                    <a16:creationId xmlns:a16="http://schemas.microsoft.com/office/drawing/2014/main" xmlns="" id="{8AD49971-FC77-407A-96A5-F606BC568DDB}"/>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Oval 600">
                <a:extLst>
                  <a:ext uri="{FF2B5EF4-FFF2-40B4-BE49-F238E27FC236}">
                    <a16:creationId xmlns:a16="http://schemas.microsoft.com/office/drawing/2014/main" xmlns="" id="{FB74147C-83EC-412E-9528-A9A80AC41D93}"/>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Oval 601">
                <a:extLst>
                  <a:ext uri="{FF2B5EF4-FFF2-40B4-BE49-F238E27FC236}">
                    <a16:creationId xmlns:a16="http://schemas.microsoft.com/office/drawing/2014/main" xmlns="" id="{9B368905-D383-4AFC-82C5-404B2E81F1DF}"/>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Oval 602">
                <a:extLst>
                  <a:ext uri="{FF2B5EF4-FFF2-40B4-BE49-F238E27FC236}">
                    <a16:creationId xmlns:a16="http://schemas.microsoft.com/office/drawing/2014/main" xmlns="" id="{B0BE3336-5475-4CFE-BCE8-2EE42E1943B8}"/>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 name="Oval 603">
                <a:extLst>
                  <a:ext uri="{FF2B5EF4-FFF2-40B4-BE49-F238E27FC236}">
                    <a16:creationId xmlns:a16="http://schemas.microsoft.com/office/drawing/2014/main" xmlns="" id="{C0CCF8D3-BCA5-42EF-B6D7-06FA18081689}"/>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5" name="Oval 604">
                <a:extLst>
                  <a:ext uri="{FF2B5EF4-FFF2-40B4-BE49-F238E27FC236}">
                    <a16:creationId xmlns:a16="http://schemas.microsoft.com/office/drawing/2014/main" xmlns="" id="{93CA0A3E-BEC3-41DF-AE9D-5BD4A855AD87}"/>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 name="Oval 605">
                <a:extLst>
                  <a:ext uri="{FF2B5EF4-FFF2-40B4-BE49-F238E27FC236}">
                    <a16:creationId xmlns:a16="http://schemas.microsoft.com/office/drawing/2014/main" xmlns="" id="{0F9D5B33-DD9B-47AB-A47E-12D1C4262118}"/>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Oval 606">
                <a:extLst>
                  <a:ext uri="{FF2B5EF4-FFF2-40B4-BE49-F238E27FC236}">
                    <a16:creationId xmlns:a16="http://schemas.microsoft.com/office/drawing/2014/main" xmlns="" id="{C3BE633A-E417-4352-BB92-6503F6A842EE}"/>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 name="Oval 607">
                <a:extLst>
                  <a:ext uri="{FF2B5EF4-FFF2-40B4-BE49-F238E27FC236}">
                    <a16:creationId xmlns:a16="http://schemas.microsoft.com/office/drawing/2014/main" xmlns="" id="{20055D13-056A-4EED-AB1B-291CEA69B479}"/>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Oval 608">
                <a:extLst>
                  <a:ext uri="{FF2B5EF4-FFF2-40B4-BE49-F238E27FC236}">
                    <a16:creationId xmlns:a16="http://schemas.microsoft.com/office/drawing/2014/main" xmlns="" id="{D1B965E3-9756-4D32-9303-C8AC58B9890D}"/>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 name="Oval 609">
                <a:extLst>
                  <a:ext uri="{FF2B5EF4-FFF2-40B4-BE49-F238E27FC236}">
                    <a16:creationId xmlns:a16="http://schemas.microsoft.com/office/drawing/2014/main" xmlns="" id="{C27E9EBC-0DBC-4830-B471-3725A1FC6854}"/>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Oval 610">
                <a:extLst>
                  <a:ext uri="{FF2B5EF4-FFF2-40B4-BE49-F238E27FC236}">
                    <a16:creationId xmlns:a16="http://schemas.microsoft.com/office/drawing/2014/main" xmlns="" id="{43F02A4A-2008-4E0D-A554-FE0981A66E96}"/>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 name="Oval 611">
                <a:extLst>
                  <a:ext uri="{FF2B5EF4-FFF2-40B4-BE49-F238E27FC236}">
                    <a16:creationId xmlns:a16="http://schemas.microsoft.com/office/drawing/2014/main" xmlns="" id="{18973236-121C-4733-AEFC-DE0EA5FC96C5}"/>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 name="Oval 612">
                <a:extLst>
                  <a:ext uri="{FF2B5EF4-FFF2-40B4-BE49-F238E27FC236}">
                    <a16:creationId xmlns:a16="http://schemas.microsoft.com/office/drawing/2014/main" xmlns="" id="{3227B034-64B4-44B5-85A9-DC12BC5C6AE2}"/>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 name="Oval 613">
                <a:extLst>
                  <a:ext uri="{FF2B5EF4-FFF2-40B4-BE49-F238E27FC236}">
                    <a16:creationId xmlns:a16="http://schemas.microsoft.com/office/drawing/2014/main" xmlns="" id="{40BEAC68-FC00-4292-A77C-8F632345E268}"/>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 name="Oval 614">
                <a:extLst>
                  <a:ext uri="{FF2B5EF4-FFF2-40B4-BE49-F238E27FC236}">
                    <a16:creationId xmlns:a16="http://schemas.microsoft.com/office/drawing/2014/main" xmlns="" id="{C210C867-FF31-4324-928A-A35E5D9BA103}"/>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 name="Oval 615">
                <a:extLst>
                  <a:ext uri="{FF2B5EF4-FFF2-40B4-BE49-F238E27FC236}">
                    <a16:creationId xmlns:a16="http://schemas.microsoft.com/office/drawing/2014/main" xmlns="" id="{5D5938CA-1887-4ADC-86BD-B1EA63CCA821}"/>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 name="Oval 616">
                <a:extLst>
                  <a:ext uri="{FF2B5EF4-FFF2-40B4-BE49-F238E27FC236}">
                    <a16:creationId xmlns:a16="http://schemas.microsoft.com/office/drawing/2014/main" xmlns="" id="{DE0954FB-6BE8-4373-90B3-A398B80B8729}"/>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 name="Oval 617">
                <a:extLst>
                  <a:ext uri="{FF2B5EF4-FFF2-40B4-BE49-F238E27FC236}">
                    <a16:creationId xmlns:a16="http://schemas.microsoft.com/office/drawing/2014/main" xmlns="" id="{71E90496-3C65-4FA9-9D3B-76B6437BF63F}"/>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 name="Oval 618">
                <a:extLst>
                  <a:ext uri="{FF2B5EF4-FFF2-40B4-BE49-F238E27FC236}">
                    <a16:creationId xmlns:a16="http://schemas.microsoft.com/office/drawing/2014/main" xmlns="" id="{DE0A4C59-E526-441B-B6ED-032E2D348F9C}"/>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4" name="Group 573">
              <a:extLst>
                <a:ext uri="{FF2B5EF4-FFF2-40B4-BE49-F238E27FC236}">
                  <a16:creationId xmlns:a16="http://schemas.microsoft.com/office/drawing/2014/main" xmlns="" id="{A78DBCB1-9DD3-4F29-AE71-1366120DF3C7}"/>
                </a:ext>
              </a:extLst>
            </p:cNvPr>
            <p:cNvGrpSpPr/>
            <p:nvPr/>
          </p:nvGrpSpPr>
          <p:grpSpPr>
            <a:xfrm>
              <a:off x="6163103" y="1131346"/>
              <a:ext cx="1124673" cy="118594"/>
              <a:chOff x="25764" y="3508316"/>
              <a:chExt cx="3648664" cy="384742"/>
            </a:xfrm>
          </p:grpSpPr>
          <p:sp>
            <p:nvSpPr>
              <p:cNvPr id="576" name="Oval 575">
                <a:extLst>
                  <a:ext uri="{FF2B5EF4-FFF2-40B4-BE49-F238E27FC236}">
                    <a16:creationId xmlns:a16="http://schemas.microsoft.com/office/drawing/2014/main" xmlns="" id="{FFAD7C1A-E6ED-473D-9CE5-E43B6153AFBF}"/>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Oval 576">
                <a:extLst>
                  <a:ext uri="{FF2B5EF4-FFF2-40B4-BE49-F238E27FC236}">
                    <a16:creationId xmlns:a16="http://schemas.microsoft.com/office/drawing/2014/main" xmlns="" id="{07B9C235-550E-46A2-A2C1-65AAD9AF37BA}"/>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Oval 577">
                <a:extLst>
                  <a:ext uri="{FF2B5EF4-FFF2-40B4-BE49-F238E27FC236}">
                    <a16:creationId xmlns:a16="http://schemas.microsoft.com/office/drawing/2014/main" xmlns="" id="{25023290-E30A-43F4-BD6A-F554372D0F67}"/>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Oval 578">
                <a:extLst>
                  <a:ext uri="{FF2B5EF4-FFF2-40B4-BE49-F238E27FC236}">
                    <a16:creationId xmlns:a16="http://schemas.microsoft.com/office/drawing/2014/main" xmlns="" id="{16D26681-F6A8-4970-B5EC-F9A95DD89BB1}"/>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Oval 579">
                <a:extLst>
                  <a:ext uri="{FF2B5EF4-FFF2-40B4-BE49-F238E27FC236}">
                    <a16:creationId xmlns:a16="http://schemas.microsoft.com/office/drawing/2014/main" xmlns="" id="{43281345-5072-40F0-BAF2-1C3BF360B55D}"/>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Oval 580">
                <a:extLst>
                  <a:ext uri="{FF2B5EF4-FFF2-40B4-BE49-F238E27FC236}">
                    <a16:creationId xmlns:a16="http://schemas.microsoft.com/office/drawing/2014/main" xmlns="" id="{967A4084-A7D7-40B7-B6BB-04697E7857FC}"/>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 name="Oval 581">
                <a:extLst>
                  <a:ext uri="{FF2B5EF4-FFF2-40B4-BE49-F238E27FC236}">
                    <a16:creationId xmlns:a16="http://schemas.microsoft.com/office/drawing/2014/main" xmlns="" id="{84CFF979-109A-4D82-BC6B-E4AB1DBD62FC}"/>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 name="Oval 582">
                <a:extLst>
                  <a:ext uri="{FF2B5EF4-FFF2-40B4-BE49-F238E27FC236}">
                    <a16:creationId xmlns:a16="http://schemas.microsoft.com/office/drawing/2014/main" xmlns="" id="{B974E7A9-8F3F-4712-BF9E-E107C3EDF86A}"/>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 name="Oval 583">
                <a:extLst>
                  <a:ext uri="{FF2B5EF4-FFF2-40B4-BE49-F238E27FC236}">
                    <a16:creationId xmlns:a16="http://schemas.microsoft.com/office/drawing/2014/main" xmlns="" id="{1595AECE-5998-442C-A9B6-73605DA24C54}"/>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 name="Oval 584">
                <a:extLst>
                  <a:ext uri="{FF2B5EF4-FFF2-40B4-BE49-F238E27FC236}">
                    <a16:creationId xmlns:a16="http://schemas.microsoft.com/office/drawing/2014/main" xmlns="" id="{09E8577E-5DF6-45AB-B98C-A736B9C73739}"/>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Oval 585">
                <a:extLst>
                  <a:ext uri="{FF2B5EF4-FFF2-40B4-BE49-F238E27FC236}">
                    <a16:creationId xmlns:a16="http://schemas.microsoft.com/office/drawing/2014/main" xmlns="" id="{CBA4C506-2901-4C92-A036-F30FB000FD44}"/>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Oval 586">
                <a:extLst>
                  <a:ext uri="{FF2B5EF4-FFF2-40B4-BE49-F238E27FC236}">
                    <a16:creationId xmlns:a16="http://schemas.microsoft.com/office/drawing/2014/main" xmlns="" id="{8C4598C2-6717-439C-920B-C039DC3E03B8}"/>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Oval 587">
                <a:extLst>
                  <a:ext uri="{FF2B5EF4-FFF2-40B4-BE49-F238E27FC236}">
                    <a16:creationId xmlns:a16="http://schemas.microsoft.com/office/drawing/2014/main" xmlns="" id="{C25B193C-9D7B-4B2A-BBCE-4ADB886E8A2B}"/>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Oval 588">
                <a:extLst>
                  <a:ext uri="{FF2B5EF4-FFF2-40B4-BE49-F238E27FC236}">
                    <a16:creationId xmlns:a16="http://schemas.microsoft.com/office/drawing/2014/main" xmlns="" id="{4B210FFF-43CE-419B-9B01-0C6F48359CC5}"/>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Oval 589">
                <a:extLst>
                  <a:ext uri="{FF2B5EF4-FFF2-40B4-BE49-F238E27FC236}">
                    <a16:creationId xmlns:a16="http://schemas.microsoft.com/office/drawing/2014/main" xmlns="" id="{D0166B73-98E7-4A67-A6E7-69B36C8A4F6E}"/>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Oval 590">
                <a:extLst>
                  <a:ext uri="{FF2B5EF4-FFF2-40B4-BE49-F238E27FC236}">
                    <a16:creationId xmlns:a16="http://schemas.microsoft.com/office/drawing/2014/main" xmlns="" id="{FF99EAD4-BD85-4FFB-B38C-D1DB5F15EE2A}"/>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Oval 591">
                <a:extLst>
                  <a:ext uri="{FF2B5EF4-FFF2-40B4-BE49-F238E27FC236}">
                    <a16:creationId xmlns:a16="http://schemas.microsoft.com/office/drawing/2014/main" xmlns="" id="{14C0049F-26A5-48AC-8108-3FA6C6F5179C}"/>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 name="Oval 592">
                <a:extLst>
                  <a:ext uri="{FF2B5EF4-FFF2-40B4-BE49-F238E27FC236}">
                    <a16:creationId xmlns:a16="http://schemas.microsoft.com/office/drawing/2014/main" xmlns="" id="{2877D016-55A3-4B6B-97D3-7200FB34A642}"/>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 name="Oval 593">
                <a:extLst>
                  <a:ext uri="{FF2B5EF4-FFF2-40B4-BE49-F238E27FC236}">
                    <a16:creationId xmlns:a16="http://schemas.microsoft.com/office/drawing/2014/main" xmlns="" id="{29B5071A-1B0B-42AB-AF75-A8AC02ACF774}"/>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 name="Oval 594">
                <a:extLst>
                  <a:ext uri="{FF2B5EF4-FFF2-40B4-BE49-F238E27FC236}">
                    <a16:creationId xmlns:a16="http://schemas.microsoft.com/office/drawing/2014/main" xmlns="" id="{9184C2CB-1A39-4774-B4D6-978B660FA822}"/>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 name="Oval 595">
                <a:extLst>
                  <a:ext uri="{FF2B5EF4-FFF2-40B4-BE49-F238E27FC236}">
                    <a16:creationId xmlns:a16="http://schemas.microsoft.com/office/drawing/2014/main" xmlns="" id="{101F4654-5185-4B5E-85A6-C05800E82538}"/>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Oval 596">
                <a:extLst>
                  <a:ext uri="{FF2B5EF4-FFF2-40B4-BE49-F238E27FC236}">
                    <a16:creationId xmlns:a16="http://schemas.microsoft.com/office/drawing/2014/main" xmlns="" id="{3DE0C0FB-8766-46B8-A2E0-284F874B6BC1}"/>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5" name="Rectangle 574">
              <a:extLst>
                <a:ext uri="{FF2B5EF4-FFF2-40B4-BE49-F238E27FC236}">
                  <a16:creationId xmlns:a16="http://schemas.microsoft.com/office/drawing/2014/main" xmlns="" id="{9A09219B-A576-44A4-99CE-4B4C4E32E07D}"/>
                </a:ext>
              </a:extLst>
            </p:cNvPr>
            <p:cNvSpPr/>
            <p:nvPr/>
          </p:nvSpPr>
          <p:spPr>
            <a:xfrm>
              <a:off x="4677845" y="689267"/>
              <a:ext cx="2660230" cy="681225"/>
            </a:xfrm>
            <a:prstGeom prst="rect">
              <a:avLst/>
            </a:prstGeom>
          </p:spPr>
          <p:txBody>
            <a:bodyPr wrap="square">
              <a:spAutoFit/>
            </a:bodyPr>
            <a:lstStyle/>
            <a:p>
              <a:pPr algn="r" rtl="1"/>
              <a:r>
                <a:rPr lang="fa-IR" b="1" dirty="0" smtClean="0">
                  <a:solidFill>
                    <a:schemeClr val="accent5">
                      <a:lumMod val="75000"/>
                    </a:schemeClr>
                  </a:solidFill>
                  <a:cs typeface="B Roya" panose="00000400000000000000" pitchFamily="2" charset="-78"/>
                </a:rPr>
                <a:t>از دست دادن رحم</a:t>
              </a:r>
              <a:endParaRPr lang="fa-IR" b="1" dirty="0">
                <a:solidFill>
                  <a:schemeClr val="accent5">
                    <a:lumMod val="75000"/>
                  </a:schemeClr>
                </a:solidFill>
                <a:cs typeface="B Roya" panose="00000400000000000000" pitchFamily="2" charset="-78"/>
              </a:endParaRPr>
            </a:p>
            <a:p>
              <a:pPr algn="r" rtl="1"/>
              <a:r>
                <a:rPr lang="fa-IR" b="1" dirty="0" smtClean="0">
                  <a:solidFill>
                    <a:schemeClr val="accent5">
                      <a:lumMod val="75000"/>
                    </a:schemeClr>
                  </a:solidFill>
                  <a:cs typeface="B Roya" panose="00000400000000000000" pitchFamily="2" charset="-78"/>
                </a:rPr>
                <a:t>ناشی از خونریزی یا عفونت یا پارگی</a:t>
              </a:r>
              <a:endParaRPr lang="fa-IR" b="1" dirty="0">
                <a:solidFill>
                  <a:schemeClr val="accent5">
                    <a:lumMod val="75000"/>
                  </a:schemeClr>
                </a:solidFill>
                <a:cs typeface="B Roya" panose="00000400000000000000" pitchFamily="2" charset="-78"/>
              </a:endParaRPr>
            </a:p>
          </p:txBody>
        </p:sp>
      </p:grpSp>
    </p:spTree>
    <p:extLst>
      <p:ext uri="{BB962C8B-B14F-4D97-AF65-F5344CB8AC3E}">
        <p14:creationId xmlns:p14="http://schemas.microsoft.com/office/powerpoint/2010/main" val="3443633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88"/>
                                        </p:tgtEl>
                                        <p:attrNameLst>
                                          <p:attrName>style.visibility</p:attrName>
                                        </p:attrNameLst>
                                      </p:cBhvr>
                                      <p:to>
                                        <p:strVal val="visible"/>
                                      </p:to>
                                    </p:set>
                                    <p:animEffect transition="in" filter="randombar(horizontal)">
                                      <p:cBhvr>
                                        <p:cTn id="7" dur="250"/>
                                        <p:tgtEl>
                                          <p:spTgt spid="288"/>
                                        </p:tgtEl>
                                      </p:cBhvr>
                                    </p:animEffect>
                                  </p:childTnLst>
                                </p:cTn>
                              </p:par>
                              <p:par>
                                <p:cTn id="8" presetID="21" presetClass="entr" presetSubtype="1"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heel(1)">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xmlns="" id="{9920C67F-CE8C-4D2C-B0A1-7E2905AB364C}"/>
              </a:ext>
            </a:extLst>
          </p:cNvPr>
          <p:cNvSpPr/>
          <p:nvPr/>
        </p:nvSpPr>
        <p:spPr>
          <a:xfrm>
            <a:off x="2585812" y="1619250"/>
            <a:ext cx="3357605" cy="3755916"/>
          </a:xfrm>
          <a:prstGeom prst="ellipse">
            <a:avLst/>
          </a:prstGeom>
          <a:solidFill>
            <a:srgbClr val="A04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xmlns="" id="{4033BACA-82F0-4A77-9B9D-4680C019AC78}"/>
              </a:ext>
            </a:extLst>
          </p:cNvPr>
          <p:cNvGrpSpPr/>
          <p:nvPr/>
        </p:nvGrpSpPr>
        <p:grpSpPr>
          <a:xfrm>
            <a:off x="3431036" y="2060848"/>
            <a:ext cx="1637862" cy="1882882"/>
            <a:chOff x="5514975" y="2395844"/>
            <a:chExt cx="2324100" cy="2324100"/>
          </a:xfrm>
          <a:effectLst>
            <a:outerShdw blurRad="50800" dist="38100" dir="2700000" algn="tl" rotWithShape="0">
              <a:prstClr val="black">
                <a:alpha val="40000"/>
              </a:prstClr>
            </a:outerShdw>
          </a:effectLst>
        </p:grpSpPr>
        <p:sp>
          <p:nvSpPr>
            <p:cNvPr id="6" name="Oval 5">
              <a:extLst>
                <a:ext uri="{FF2B5EF4-FFF2-40B4-BE49-F238E27FC236}">
                  <a16:creationId xmlns:a16="http://schemas.microsoft.com/office/drawing/2014/main" xmlns="" id="{D69EBE1B-006A-48A2-BE56-7FB991D68D19}"/>
                </a:ext>
              </a:extLst>
            </p:cNvPr>
            <p:cNvSpPr/>
            <p:nvPr/>
          </p:nvSpPr>
          <p:spPr>
            <a:xfrm>
              <a:off x="5514975" y="2395844"/>
              <a:ext cx="2324100" cy="2324100"/>
            </a:xfrm>
            <a:prstGeom prst="ellipse">
              <a:avLst/>
            </a:prstGeom>
            <a:solidFill>
              <a:srgbClr val="F7A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68CB92B3-9033-4E39-8D5F-BE043E4B5F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5950" y="2576206"/>
              <a:ext cx="1962150" cy="1963376"/>
            </a:xfrm>
            <a:prstGeom prst="rect">
              <a:avLst/>
            </a:prstGeom>
          </p:spPr>
        </p:pic>
      </p:grpSp>
      <p:sp>
        <p:nvSpPr>
          <p:cNvPr id="11" name="Oval 10">
            <a:extLst>
              <a:ext uri="{FF2B5EF4-FFF2-40B4-BE49-F238E27FC236}">
                <a16:creationId xmlns:a16="http://schemas.microsoft.com/office/drawing/2014/main" xmlns="" id="{7B7B361B-21ED-4AFD-AEC4-76DC157A558B}"/>
              </a:ext>
            </a:extLst>
          </p:cNvPr>
          <p:cNvSpPr/>
          <p:nvPr/>
        </p:nvSpPr>
        <p:spPr>
          <a:xfrm>
            <a:off x="3073330" y="1591233"/>
            <a:ext cx="513982" cy="685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xmlns="" id="{0EC66849-85D1-4127-BFC8-92CDEF0D3797}"/>
              </a:ext>
            </a:extLst>
          </p:cNvPr>
          <p:cNvSpPr/>
          <p:nvPr/>
        </p:nvSpPr>
        <p:spPr>
          <a:xfrm>
            <a:off x="4238852" y="4993643"/>
            <a:ext cx="513982" cy="685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xmlns="" id="{BE26D189-6804-4ED0-ABDE-C2D751127BAF}"/>
              </a:ext>
            </a:extLst>
          </p:cNvPr>
          <p:cNvSpPr/>
          <p:nvPr/>
        </p:nvSpPr>
        <p:spPr>
          <a:xfrm>
            <a:off x="5625637" y="3103730"/>
            <a:ext cx="513982" cy="685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xmlns="" id="{09329843-BF77-4F57-A7ED-D4831A91726B}"/>
              </a:ext>
            </a:extLst>
          </p:cNvPr>
          <p:cNvSpPr/>
          <p:nvPr/>
        </p:nvSpPr>
        <p:spPr>
          <a:xfrm>
            <a:off x="2394285" y="3528452"/>
            <a:ext cx="513982" cy="685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xmlns="" id="{9ED679EC-5D86-4538-86F3-6F1DFF120AD6}"/>
              </a:ext>
            </a:extLst>
          </p:cNvPr>
          <p:cNvSpPr/>
          <p:nvPr/>
        </p:nvSpPr>
        <p:spPr>
          <a:xfrm>
            <a:off x="5090060" y="1791691"/>
            <a:ext cx="513982" cy="685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xmlns="" id="{BA90B76D-414C-47FB-A8E9-CAF2C537E105}"/>
              </a:ext>
            </a:extLst>
          </p:cNvPr>
          <p:cNvSpPr/>
          <p:nvPr/>
        </p:nvSpPr>
        <p:spPr>
          <a:xfrm>
            <a:off x="2968186" y="4613609"/>
            <a:ext cx="513982" cy="685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xmlns="" id="{0E1FE901-2590-4B63-AD90-A8028A147A61}"/>
              </a:ext>
            </a:extLst>
          </p:cNvPr>
          <p:cNvSpPr/>
          <p:nvPr/>
        </p:nvSpPr>
        <p:spPr>
          <a:xfrm>
            <a:off x="5328134" y="4308333"/>
            <a:ext cx="513982" cy="685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xmlns="" id="{8097CC27-4DE4-4F91-AC64-2B08873E77F1}"/>
              </a:ext>
            </a:extLst>
          </p:cNvPr>
          <p:cNvSpPr/>
          <p:nvPr/>
        </p:nvSpPr>
        <p:spPr>
          <a:xfrm>
            <a:off x="2454204" y="2411070"/>
            <a:ext cx="513982" cy="685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xmlns="" id="{04D98E9D-8EF4-4637-892A-56DC27EFB54C}"/>
              </a:ext>
            </a:extLst>
          </p:cNvPr>
          <p:cNvSpPr/>
          <p:nvPr/>
        </p:nvSpPr>
        <p:spPr>
          <a:xfrm>
            <a:off x="5833678" y="1306990"/>
            <a:ext cx="3158537" cy="125380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xmlns="" id="{50EB09AC-5C3A-4765-8710-0AC586667624}"/>
              </a:ext>
            </a:extLst>
          </p:cNvPr>
          <p:cNvSpPr/>
          <p:nvPr/>
        </p:nvSpPr>
        <p:spPr>
          <a:xfrm>
            <a:off x="5772511" y="1153562"/>
            <a:ext cx="3234190" cy="1323439"/>
          </a:xfrm>
          <a:prstGeom prst="rect">
            <a:avLst/>
          </a:prstGeom>
        </p:spPr>
        <p:txBody>
          <a:bodyPr wrap="square">
            <a:spAutoFit/>
          </a:bodyPr>
          <a:lstStyle/>
          <a:p>
            <a:pPr algn="r" rtl="1"/>
            <a:r>
              <a:rPr lang="fa-IR" sz="2000" b="1" dirty="0">
                <a:solidFill>
                  <a:schemeClr val="accent1">
                    <a:lumMod val="75000"/>
                  </a:schemeClr>
                </a:solidFill>
                <a:cs typeface="B Roya" panose="00000400000000000000" pitchFamily="2" charset="-78"/>
              </a:rPr>
              <a:t>بستری </a:t>
            </a:r>
            <a:r>
              <a:rPr lang="fa-IR" sz="2000" b="1" dirty="0" smtClean="0">
                <a:solidFill>
                  <a:schemeClr val="accent1">
                    <a:lumMod val="75000"/>
                  </a:schemeClr>
                </a:solidFill>
                <a:cs typeface="B Roya" panose="00000400000000000000" pitchFamily="2" charset="-78"/>
              </a:rPr>
              <a:t>روانپزشکی: در </a:t>
            </a:r>
            <a:r>
              <a:rPr lang="fa-IR" sz="2000" b="1" dirty="0">
                <a:solidFill>
                  <a:schemeClr val="accent1">
                    <a:lumMod val="75000"/>
                  </a:schemeClr>
                </a:solidFill>
                <a:cs typeface="B Roya" panose="00000400000000000000" pitchFamily="2" charset="-78"/>
              </a:rPr>
              <a:t>سه ماه اول پس از سقط جنین نرخ بستری مادران در بیمارستان روان پزشکی، بیش از 5 برابر جمعیت شاهد</a:t>
            </a:r>
          </a:p>
        </p:txBody>
      </p:sp>
      <p:sp>
        <p:nvSpPr>
          <p:cNvPr id="55" name="Rectangle 54">
            <a:extLst>
              <a:ext uri="{FF2B5EF4-FFF2-40B4-BE49-F238E27FC236}">
                <a16:creationId xmlns:a16="http://schemas.microsoft.com/office/drawing/2014/main" xmlns="" id="{8E9F6854-4BFE-4046-8EC9-CD5A5C12710E}"/>
              </a:ext>
            </a:extLst>
          </p:cNvPr>
          <p:cNvSpPr/>
          <p:nvPr/>
        </p:nvSpPr>
        <p:spPr>
          <a:xfrm>
            <a:off x="3029664" y="3933056"/>
            <a:ext cx="2456783" cy="1569660"/>
          </a:xfrm>
          <a:prstGeom prst="rect">
            <a:avLst/>
          </a:prstGeom>
        </p:spPr>
        <p:txBody>
          <a:bodyPr wrap="square">
            <a:spAutoFit/>
          </a:bodyPr>
          <a:lstStyle/>
          <a:p>
            <a:pPr algn="ctr" rtl="1"/>
            <a:r>
              <a:rPr lang="fa-IR" sz="3200" b="1" dirty="0" smtClean="0">
                <a:solidFill>
                  <a:schemeClr val="bg1"/>
                </a:solidFill>
                <a:cs typeface="B Roya" panose="00000400000000000000" pitchFamily="2" charset="-78"/>
              </a:rPr>
              <a:t>عوارض روانشناسی  سقط عمدی</a:t>
            </a:r>
            <a:endParaRPr lang="fa-IR" sz="3200" b="1" dirty="0">
              <a:solidFill>
                <a:schemeClr val="bg1"/>
              </a:solidFill>
              <a:cs typeface="B Roya" panose="00000400000000000000" pitchFamily="2" charset="-78"/>
            </a:endParaRPr>
          </a:p>
        </p:txBody>
      </p:sp>
      <p:sp>
        <p:nvSpPr>
          <p:cNvPr id="117" name="Oval 116">
            <a:extLst>
              <a:ext uri="{FF2B5EF4-FFF2-40B4-BE49-F238E27FC236}">
                <a16:creationId xmlns:a16="http://schemas.microsoft.com/office/drawing/2014/main" xmlns="" id="{9ED679EC-5D86-4538-86F3-6F1DFF120AD6}"/>
              </a:ext>
            </a:extLst>
          </p:cNvPr>
          <p:cNvSpPr/>
          <p:nvPr/>
        </p:nvSpPr>
        <p:spPr>
          <a:xfrm>
            <a:off x="4031637" y="1253222"/>
            <a:ext cx="513982" cy="685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xmlns="" id="{04D98E9D-8EF4-4637-892A-56DC27EFB54C}"/>
              </a:ext>
            </a:extLst>
          </p:cNvPr>
          <p:cNvSpPr/>
          <p:nvPr/>
        </p:nvSpPr>
        <p:spPr>
          <a:xfrm>
            <a:off x="6247019" y="2983354"/>
            <a:ext cx="2830599" cy="125380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xmlns="" id="{50EB09AC-5C3A-4765-8710-0AC586667624}"/>
              </a:ext>
            </a:extLst>
          </p:cNvPr>
          <p:cNvSpPr/>
          <p:nvPr/>
        </p:nvSpPr>
        <p:spPr>
          <a:xfrm>
            <a:off x="6205526" y="2913721"/>
            <a:ext cx="2898398" cy="1323439"/>
          </a:xfrm>
          <a:prstGeom prst="rect">
            <a:avLst/>
          </a:prstGeom>
        </p:spPr>
        <p:txBody>
          <a:bodyPr wrap="square">
            <a:spAutoFit/>
          </a:bodyPr>
          <a:lstStyle/>
          <a:p>
            <a:pPr algn="r" rtl="1"/>
            <a:r>
              <a:rPr lang="fa-IR" sz="2000" b="1" dirty="0">
                <a:solidFill>
                  <a:schemeClr val="accent1">
                    <a:lumMod val="75000"/>
                  </a:schemeClr>
                </a:solidFill>
                <a:cs typeface="B Roya" panose="00000400000000000000" pitchFamily="2" charset="-78"/>
              </a:rPr>
              <a:t>«نرخ خودکشی»  </a:t>
            </a:r>
          </a:p>
          <a:p>
            <a:pPr algn="r" rtl="1"/>
            <a:r>
              <a:rPr lang="fa-IR" sz="2000" b="1" dirty="0">
                <a:solidFill>
                  <a:schemeClr val="accent1">
                    <a:lumMod val="75000"/>
                  </a:schemeClr>
                </a:solidFill>
                <a:cs typeface="B Roya" panose="00000400000000000000" pitchFamily="2" charset="-78"/>
              </a:rPr>
              <a:t>زنان در 12 ماه پس از سقط در مقایسه با زایمان یک کودک ، حدود 6 برابر </a:t>
            </a:r>
          </a:p>
        </p:txBody>
      </p:sp>
      <p:sp>
        <p:nvSpPr>
          <p:cNvPr id="120" name="Rectangle 119">
            <a:extLst>
              <a:ext uri="{FF2B5EF4-FFF2-40B4-BE49-F238E27FC236}">
                <a16:creationId xmlns:a16="http://schemas.microsoft.com/office/drawing/2014/main" xmlns="" id="{04D98E9D-8EF4-4637-892A-56DC27EFB54C}"/>
              </a:ext>
            </a:extLst>
          </p:cNvPr>
          <p:cNvSpPr/>
          <p:nvPr/>
        </p:nvSpPr>
        <p:spPr>
          <a:xfrm>
            <a:off x="5935433" y="4591676"/>
            <a:ext cx="3158537" cy="125380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xmlns="" id="{50EB09AC-5C3A-4765-8710-0AC586667624}"/>
              </a:ext>
            </a:extLst>
          </p:cNvPr>
          <p:cNvSpPr/>
          <p:nvPr/>
        </p:nvSpPr>
        <p:spPr>
          <a:xfrm>
            <a:off x="5826699" y="4710745"/>
            <a:ext cx="3234190" cy="1015663"/>
          </a:xfrm>
          <a:prstGeom prst="rect">
            <a:avLst/>
          </a:prstGeom>
        </p:spPr>
        <p:txBody>
          <a:bodyPr wrap="square">
            <a:spAutoFit/>
          </a:bodyPr>
          <a:lstStyle/>
          <a:p>
            <a:pPr algn="r" rtl="1"/>
            <a:r>
              <a:rPr lang="fa-IR" sz="2000" b="1" dirty="0">
                <a:solidFill>
                  <a:schemeClr val="accent1">
                    <a:lumMod val="75000"/>
                  </a:schemeClr>
                </a:solidFill>
                <a:cs typeface="B Roya" panose="00000400000000000000" pitchFamily="2" charset="-78"/>
              </a:rPr>
              <a:t>اختلالات خلقی از جمله افسردگی در خانم هایی که سابقه سقط عمدی را دارند بیشتر </a:t>
            </a:r>
          </a:p>
        </p:txBody>
      </p:sp>
      <p:sp>
        <p:nvSpPr>
          <p:cNvPr id="122" name="Rectangle 121">
            <a:extLst>
              <a:ext uri="{FF2B5EF4-FFF2-40B4-BE49-F238E27FC236}">
                <a16:creationId xmlns:a16="http://schemas.microsoft.com/office/drawing/2014/main" xmlns="" id="{04D98E9D-8EF4-4637-892A-56DC27EFB54C}"/>
              </a:ext>
            </a:extLst>
          </p:cNvPr>
          <p:cNvSpPr/>
          <p:nvPr/>
        </p:nvSpPr>
        <p:spPr>
          <a:xfrm>
            <a:off x="3761102" y="5798163"/>
            <a:ext cx="1569035" cy="75458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xmlns="" id="{50EB09AC-5C3A-4765-8710-0AC586667624}"/>
              </a:ext>
            </a:extLst>
          </p:cNvPr>
          <p:cNvSpPr/>
          <p:nvPr/>
        </p:nvSpPr>
        <p:spPr>
          <a:xfrm>
            <a:off x="3439071" y="5776977"/>
            <a:ext cx="1889062" cy="707886"/>
          </a:xfrm>
          <a:prstGeom prst="rect">
            <a:avLst/>
          </a:prstGeom>
        </p:spPr>
        <p:txBody>
          <a:bodyPr wrap="square">
            <a:spAutoFit/>
          </a:bodyPr>
          <a:lstStyle/>
          <a:p>
            <a:pPr algn="r" rtl="1"/>
            <a:r>
              <a:rPr lang="fa-IR" sz="2000" b="1" dirty="0">
                <a:solidFill>
                  <a:schemeClr val="accent1">
                    <a:lumMod val="75000"/>
                  </a:schemeClr>
                </a:solidFill>
                <a:cs typeface="B Roya" panose="00000400000000000000" pitchFamily="2" charset="-78"/>
              </a:rPr>
              <a:t>انواع اختلالات </a:t>
            </a:r>
            <a:r>
              <a:rPr lang="fa-IR" sz="2000" b="1" dirty="0" smtClean="0">
                <a:solidFill>
                  <a:schemeClr val="accent1">
                    <a:lumMod val="75000"/>
                  </a:schemeClr>
                </a:solidFill>
                <a:cs typeface="B Roya" panose="00000400000000000000" pitchFamily="2" charset="-78"/>
              </a:rPr>
              <a:t>اضطرابی و فوبیا ها </a:t>
            </a:r>
            <a:endParaRPr lang="fa-IR" sz="2000" b="1" dirty="0">
              <a:solidFill>
                <a:schemeClr val="accent1">
                  <a:lumMod val="75000"/>
                </a:schemeClr>
              </a:solidFill>
              <a:cs typeface="B Roya" panose="00000400000000000000" pitchFamily="2" charset="-78"/>
            </a:endParaRPr>
          </a:p>
        </p:txBody>
      </p:sp>
      <p:sp>
        <p:nvSpPr>
          <p:cNvPr id="124" name="Rectangle 123">
            <a:extLst>
              <a:ext uri="{FF2B5EF4-FFF2-40B4-BE49-F238E27FC236}">
                <a16:creationId xmlns:a16="http://schemas.microsoft.com/office/drawing/2014/main" xmlns="" id="{04D98E9D-8EF4-4637-892A-56DC27EFB54C}"/>
              </a:ext>
            </a:extLst>
          </p:cNvPr>
          <p:cNvSpPr/>
          <p:nvPr/>
        </p:nvSpPr>
        <p:spPr>
          <a:xfrm>
            <a:off x="364106" y="5373216"/>
            <a:ext cx="2901546" cy="116534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xmlns="" id="{50EB09AC-5C3A-4765-8710-0AC586667624}"/>
              </a:ext>
            </a:extLst>
          </p:cNvPr>
          <p:cNvSpPr/>
          <p:nvPr/>
        </p:nvSpPr>
        <p:spPr>
          <a:xfrm>
            <a:off x="270653" y="5410936"/>
            <a:ext cx="2829934" cy="1323439"/>
          </a:xfrm>
          <a:prstGeom prst="rect">
            <a:avLst/>
          </a:prstGeom>
        </p:spPr>
        <p:txBody>
          <a:bodyPr wrap="square">
            <a:spAutoFit/>
          </a:bodyPr>
          <a:lstStyle/>
          <a:p>
            <a:pPr algn="r" rtl="1"/>
            <a:r>
              <a:rPr lang="fa-IR" sz="2000" b="1" dirty="0">
                <a:solidFill>
                  <a:schemeClr val="accent1">
                    <a:lumMod val="75000"/>
                  </a:schemeClr>
                </a:solidFill>
                <a:cs typeface="B Roya" panose="00000400000000000000" pitchFamily="2" charset="-78"/>
              </a:rPr>
              <a:t>احساس مشارکت در گناه و </a:t>
            </a:r>
            <a:r>
              <a:rPr lang="fa-IR" sz="2000" b="1" dirty="0" smtClean="0">
                <a:solidFill>
                  <a:schemeClr val="accent1">
                    <a:lumMod val="75000"/>
                  </a:schemeClr>
                </a:solidFill>
                <a:cs typeface="B Roya" panose="00000400000000000000" pitchFamily="2" charset="-78"/>
              </a:rPr>
              <a:t>شرمساري </a:t>
            </a:r>
            <a:r>
              <a:rPr lang="fa-IR" sz="2000" b="1" dirty="0">
                <a:solidFill>
                  <a:schemeClr val="accent1">
                    <a:lumMod val="75000"/>
                  </a:schemeClr>
                </a:solidFill>
                <a:cs typeface="B Roya" panose="00000400000000000000" pitchFamily="2" charset="-78"/>
              </a:rPr>
              <a:t>از انجام این </a:t>
            </a:r>
            <a:r>
              <a:rPr lang="fa-IR" sz="2000" b="1" dirty="0" smtClean="0">
                <a:solidFill>
                  <a:schemeClr val="accent1">
                    <a:lumMod val="75000"/>
                  </a:schemeClr>
                </a:solidFill>
                <a:cs typeface="B Roya" panose="00000400000000000000" pitchFamily="2" charset="-78"/>
              </a:rPr>
              <a:t>امر به </a:t>
            </a:r>
            <a:r>
              <a:rPr lang="fa-IR" sz="2000" b="1" dirty="0">
                <a:solidFill>
                  <a:schemeClr val="accent1">
                    <a:lumMod val="75000"/>
                  </a:schemeClr>
                </a:solidFill>
                <a:cs typeface="B Roya" panose="00000400000000000000" pitchFamily="2" charset="-78"/>
              </a:rPr>
              <a:t>فاصله دو سال از انجام سقط عمدي </a:t>
            </a:r>
          </a:p>
        </p:txBody>
      </p:sp>
      <p:sp>
        <p:nvSpPr>
          <p:cNvPr id="126" name="Rectangle 125">
            <a:extLst>
              <a:ext uri="{FF2B5EF4-FFF2-40B4-BE49-F238E27FC236}">
                <a16:creationId xmlns:a16="http://schemas.microsoft.com/office/drawing/2014/main" xmlns="" id="{04D98E9D-8EF4-4637-892A-56DC27EFB54C}"/>
              </a:ext>
            </a:extLst>
          </p:cNvPr>
          <p:cNvSpPr/>
          <p:nvPr/>
        </p:nvSpPr>
        <p:spPr>
          <a:xfrm>
            <a:off x="138473" y="3832347"/>
            <a:ext cx="2145920" cy="139793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xmlns="" id="{50EB09AC-5C3A-4765-8710-0AC586667624}"/>
              </a:ext>
            </a:extLst>
          </p:cNvPr>
          <p:cNvSpPr/>
          <p:nvPr/>
        </p:nvSpPr>
        <p:spPr>
          <a:xfrm>
            <a:off x="45024" y="3895137"/>
            <a:ext cx="2092958" cy="1323439"/>
          </a:xfrm>
          <a:prstGeom prst="rect">
            <a:avLst/>
          </a:prstGeom>
        </p:spPr>
        <p:txBody>
          <a:bodyPr wrap="square">
            <a:spAutoFit/>
          </a:bodyPr>
          <a:lstStyle/>
          <a:p>
            <a:pPr algn="r" rtl="1"/>
            <a:r>
              <a:rPr lang="fa-IR" sz="2000" b="1" dirty="0" smtClean="0">
                <a:solidFill>
                  <a:schemeClr val="accent1">
                    <a:lumMod val="75000"/>
                  </a:schemeClr>
                </a:solidFill>
                <a:cs typeface="B Roya" panose="00000400000000000000" pitchFamily="2" charset="-78"/>
              </a:rPr>
              <a:t>احتمال بالاتر  </a:t>
            </a:r>
            <a:r>
              <a:rPr lang="fa-IR" sz="2000" b="1" dirty="0">
                <a:solidFill>
                  <a:schemeClr val="accent1">
                    <a:lumMod val="75000"/>
                  </a:schemeClr>
                </a:solidFill>
                <a:cs typeface="B Roya" panose="00000400000000000000" pitchFamily="2" charset="-78"/>
              </a:rPr>
              <a:t>سو مصرف مواد در خانم هایی که سقط عمدي را تجربه نموده اند </a:t>
            </a:r>
          </a:p>
        </p:txBody>
      </p:sp>
      <p:sp>
        <p:nvSpPr>
          <p:cNvPr id="128" name="Rectangle 127">
            <a:extLst>
              <a:ext uri="{FF2B5EF4-FFF2-40B4-BE49-F238E27FC236}">
                <a16:creationId xmlns:a16="http://schemas.microsoft.com/office/drawing/2014/main" xmlns="" id="{04D98E9D-8EF4-4637-892A-56DC27EFB54C}"/>
              </a:ext>
            </a:extLst>
          </p:cNvPr>
          <p:cNvSpPr/>
          <p:nvPr/>
        </p:nvSpPr>
        <p:spPr>
          <a:xfrm>
            <a:off x="111284" y="2110987"/>
            <a:ext cx="2145920" cy="151216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xmlns="" id="{50EB09AC-5C3A-4765-8710-0AC586667624}"/>
              </a:ext>
            </a:extLst>
          </p:cNvPr>
          <p:cNvSpPr/>
          <p:nvPr/>
        </p:nvSpPr>
        <p:spPr>
          <a:xfrm>
            <a:off x="-196177" y="2085816"/>
            <a:ext cx="2435324" cy="1631216"/>
          </a:xfrm>
          <a:prstGeom prst="rect">
            <a:avLst/>
          </a:prstGeom>
        </p:spPr>
        <p:txBody>
          <a:bodyPr wrap="square">
            <a:spAutoFit/>
          </a:bodyPr>
          <a:lstStyle/>
          <a:p>
            <a:pPr algn="r" rtl="1"/>
            <a:r>
              <a:rPr lang="fa-IR" sz="2000" b="1" dirty="0">
                <a:solidFill>
                  <a:schemeClr val="accent1">
                    <a:lumMod val="75000"/>
                  </a:schemeClr>
                </a:solidFill>
                <a:cs typeface="B Roya" panose="00000400000000000000" pitchFamily="2" charset="-78"/>
              </a:rPr>
              <a:t>احساس ترس، ناراحتی، سردرگمی ، اضطراب و </a:t>
            </a:r>
            <a:endParaRPr lang="fa-IR" sz="2000" b="1" dirty="0" smtClean="0">
              <a:solidFill>
                <a:schemeClr val="accent1">
                  <a:lumMod val="75000"/>
                </a:schemeClr>
              </a:solidFill>
              <a:cs typeface="B Roya" panose="00000400000000000000" pitchFamily="2" charset="-78"/>
            </a:endParaRPr>
          </a:p>
          <a:p>
            <a:pPr algn="r" rtl="1"/>
            <a:r>
              <a:rPr lang="fa-IR" sz="2000" b="1" dirty="0" smtClean="0">
                <a:solidFill>
                  <a:schemeClr val="accent1">
                    <a:lumMod val="75000"/>
                  </a:schemeClr>
                </a:solidFill>
                <a:cs typeface="B Roya" panose="00000400000000000000" pitchFamily="2" charset="-78"/>
              </a:rPr>
              <a:t>خدشه </a:t>
            </a:r>
            <a:r>
              <a:rPr lang="fa-IR" sz="2000" b="1" dirty="0">
                <a:solidFill>
                  <a:schemeClr val="accent1">
                    <a:lumMod val="75000"/>
                  </a:schemeClr>
                </a:solidFill>
                <a:cs typeface="B Roya" panose="00000400000000000000" pitchFamily="2" charset="-78"/>
              </a:rPr>
              <a:t>دار شدن رابطه با </a:t>
            </a:r>
            <a:r>
              <a:rPr lang="fa-IR" sz="2000" b="1" dirty="0" smtClean="0">
                <a:solidFill>
                  <a:schemeClr val="accent1">
                    <a:lumMod val="75000"/>
                  </a:schemeClr>
                </a:solidFill>
                <a:cs typeface="B Roya" panose="00000400000000000000" pitchFamily="2" charset="-78"/>
              </a:rPr>
              <a:t>والدین در </a:t>
            </a:r>
            <a:r>
              <a:rPr lang="fa-IR" sz="2000" b="1" dirty="0">
                <a:solidFill>
                  <a:schemeClr val="accent1">
                    <a:lumMod val="75000"/>
                  </a:schemeClr>
                </a:solidFill>
                <a:cs typeface="B Roya" panose="00000400000000000000" pitchFamily="2" charset="-78"/>
              </a:rPr>
              <a:t>دیگر کودکان خانواده </a:t>
            </a:r>
          </a:p>
        </p:txBody>
      </p:sp>
      <p:sp>
        <p:nvSpPr>
          <p:cNvPr id="130" name="Rectangle 129">
            <a:extLst>
              <a:ext uri="{FF2B5EF4-FFF2-40B4-BE49-F238E27FC236}">
                <a16:creationId xmlns:a16="http://schemas.microsoft.com/office/drawing/2014/main" xmlns="" id="{04D98E9D-8EF4-4637-892A-56DC27EFB54C}"/>
              </a:ext>
            </a:extLst>
          </p:cNvPr>
          <p:cNvSpPr/>
          <p:nvPr/>
        </p:nvSpPr>
        <p:spPr>
          <a:xfrm>
            <a:off x="111285" y="484020"/>
            <a:ext cx="2830599" cy="125380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xmlns="" id="{50EB09AC-5C3A-4765-8710-0AC586667624}"/>
              </a:ext>
            </a:extLst>
          </p:cNvPr>
          <p:cNvSpPr/>
          <p:nvPr/>
        </p:nvSpPr>
        <p:spPr>
          <a:xfrm>
            <a:off x="69788" y="414384"/>
            <a:ext cx="2898398" cy="1323439"/>
          </a:xfrm>
          <a:prstGeom prst="rect">
            <a:avLst/>
          </a:prstGeom>
        </p:spPr>
        <p:txBody>
          <a:bodyPr wrap="square">
            <a:spAutoFit/>
          </a:bodyPr>
          <a:lstStyle/>
          <a:p>
            <a:pPr algn="r" rtl="1"/>
            <a:r>
              <a:rPr lang="fa-IR" sz="2000" b="1" dirty="0" smtClean="0">
                <a:solidFill>
                  <a:schemeClr val="accent1">
                    <a:lumMod val="75000"/>
                  </a:schemeClr>
                </a:solidFill>
                <a:cs typeface="B Roya" panose="00000400000000000000" pitchFamily="2" charset="-78"/>
              </a:rPr>
              <a:t> رویاهای </a:t>
            </a:r>
            <a:r>
              <a:rPr lang="fa-IR" sz="2000" b="1" dirty="0">
                <a:solidFill>
                  <a:schemeClr val="accent1">
                    <a:lumMod val="75000"/>
                  </a:schemeClr>
                </a:solidFill>
                <a:cs typeface="B Roya" panose="00000400000000000000" pitchFamily="2" charset="-78"/>
              </a:rPr>
              <a:t>حاوی مضامین مربوط به زنده بودن </a:t>
            </a:r>
            <a:r>
              <a:rPr lang="fa-IR" sz="2000" b="1" dirty="0" smtClean="0">
                <a:solidFill>
                  <a:schemeClr val="accent1">
                    <a:lumMod val="75000"/>
                  </a:schemeClr>
                </a:solidFill>
                <a:cs typeface="B Roya" panose="00000400000000000000" pitchFamily="2" charset="-78"/>
              </a:rPr>
              <a:t>فرزند، </a:t>
            </a:r>
            <a:endParaRPr lang="fa-IR" sz="2000" b="1" dirty="0">
              <a:solidFill>
                <a:schemeClr val="accent1">
                  <a:lumMod val="75000"/>
                </a:schemeClr>
              </a:solidFill>
              <a:cs typeface="B Roya" panose="00000400000000000000" pitchFamily="2" charset="-78"/>
            </a:endParaRPr>
          </a:p>
          <a:p>
            <a:pPr algn="r" rtl="1"/>
            <a:r>
              <a:rPr lang="fa-IR" sz="2000" b="1" dirty="0">
                <a:solidFill>
                  <a:schemeClr val="accent1">
                    <a:lumMod val="75000"/>
                  </a:schemeClr>
                </a:solidFill>
                <a:cs typeface="B Roya" panose="00000400000000000000" pitchFamily="2" charset="-78"/>
              </a:rPr>
              <a:t>رویاهای تکراری اضطراب زا </a:t>
            </a:r>
            <a:r>
              <a:rPr lang="fa-IR" sz="2000" b="1" dirty="0" smtClean="0">
                <a:solidFill>
                  <a:schemeClr val="accent1">
                    <a:lumMod val="75000"/>
                  </a:schemeClr>
                </a:solidFill>
                <a:cs typeface="B Roya" panose="00000400000000000000" pitchFamily="2" charset="-78"/>
              </a:rPr>
              <a:t>، هجوم ذهنی خاطرات </a:t>
            </a:r>
            <a:r>
              <a:rPr lang="fa-IR" sz="2000" b="1" dirty="0">
                <a:solidFill>
                  <a:schemeClr val="accent1">
                    <a:lumMod val="75000"/>
                  </a:schemeClr>
                </a:solidFill>
                <a:cs typeface="B Roya" panose="00000400000000000000" pitchFamily="2" charset="-78"/>
              </a:rPr>
              <a:t>سقط</a:t>
            </a:r>
          </a:p>
        </p:txBody>
      </p:sp>
      <p:sp>
        <p:nvSpPr>
          <p:cNvPr id="132" name="Rectangle 131">
            <a:extLst>
              <a:ext uri="{FF2B5EF4-FFF2-40B4-BE49-F238E27FC236}">
                <a16:creationId xmlns:a16="http://schemas.microsoft.com/office/drawing/2014/main" xmlns="" id="{04D98E9D-8EF4-4637-892A-56DC27EFB54C}"/>
              </a:ext>
            </a:extLst>
          </p:cNvPr>
          <p:cNvSpPr/>
          <p:nvPr/>
        </p:nvSpPr>
        <p:spPr>
          <a:xfrm>
            <a:off x="3135972" y="86971"/>
            <a:ext cx="2575551" cy="989131"/>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xmlns="" id="{50EB09AC-5C3A-4765-8710-0AC586667624}"/>
              </a:ext>
            </a:extLst>
          </p:cNvPr>
          <p:cNvSpPr/>
          <p:nvPr/>
        </p:nvSpPr>
        <p:spPr>
          <a:xfrm>
            <a:off x="3073329" y="57071"/>
            <a:ext cx="2664498" cy="1015663"/>
          </a:xfrm>
          <a:prstGeom prst="rect">
            <a:avLst/>
          </a:prstGeom>
        </p:spPr>
        <p:txBody>
          <a:bodyPr wrap="square">
            <a:spAutoFit/>
          </a:bodyPr>
          <a:lstStyle/>
          <a:p>
            <a:pPr algn="r" rtl="1"/>
            <a:r>
              <a:rPr lang="fa-IR" sz="2000" b="1" dirty="0" smtClean="0">
                <a:solidFill>
                  <a:schemeClr val="accent1">
                    <a:lumMod val="75000"/>
                  </a:schemeClr>
                </a:solidFill>
                <a:cs typeface="B Roya" panose="00000400000000000000" pitchFamily="2" charset="-78"/>
              </a:rPr>
              <a:t>افت کیفیت </a:t>
            </a:r>
            <a:r>
              <a:rPr lang="fa-IR" sz="2000" b="1" dirty="0">
                <a:solidFill>
                  <a:schemeClr val="accent1">
                    <a:lumMod val="75000"/>
                  </a:schemeClr>
                </a:solidFill>
                <a:cs typeface="B Roya" panose="00000400000000000000" pitchFamily="2" charset="-78"/>
              </a:rPr>
              <a:t>زندگی و روابط زناشویی و جنسی در خانم </a:t>
            </a:r>
            <a:r>
              <a:rPr lang="fa-IR" sz="2000" b="1" dirty="0" smtClean="0">
                <a:solidFill>
                  <a:schemeClr val="accent1">
                    <a:lumMod val="75000"/>
                  </a:schemeClr>
                </a:solidFill>
                <a:cs typeface="B Roya" panose="00000400000000000000" pitchFamily="2" charset="-78"/>
              </a:rPr>
              <a:t>های با تجربه </a:t>
            </a:r>
            <a:r>
              <a:rPr lang="fa-IR" sz="2000" b="1" dirty="0">
                <a:solidFill>
                  <a:schemeClr val="accent1">
                    <a:lumMod val="75000"/>
                  </a:schemeClr>
                </a:solidFill>
                <a:cs typeface="B Roya" panose="00000400000000000000" pitchFamily="2" charset="-78"/>
              </a:rPr>
              <a:t>سقط </a:t>
            </a:r>
            <a:r>
              <a:rPr lang="fa-IR" sz="2000" b="1" dirty="0" smtClean="0">
                <a:solidFill>
                  <a:schemeClr val="accent1">
                    <a:lumMod val="75000"/>
                  </a:schemeClr>
                </a:solidFill>
                <a:cs typeface="B Roya" panose="00000400000000000000" pitchFamily="2" charset="-78"/>
              </a:rPr>
              <a:t>عمدي</a:t>
            </a:r>
            <a:endParaRPr lang="fa-IR" sz="2000" b="1" dirty="0">
              <a:solidFill>
                <a:schemeClr val="accent1">
                  <a:lumMod val="75000"/>
                </a:schemeClr>
              </a:solidFill>
              <a:cs typeface="B Roya" panose="00000400000000000000" pitchFamily="2" charset="-78"/>
            </a:endParaRPr>
          </a:p>
        </p:txBody>
      </p:sp>
    </p:spTree>
    <p:extLst>
      <p:ext uri="{BB962C8B-B14F-4D97-AF65-F5344CB8AC3E}">
        <p14:creationId xmlns:p14="http://schemas.microsoft.com/office/powerpoint/2010/main" val="3473560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500"/>
                                        <p:tgtEl>
                                          <p:spTgt spid="23"/>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down)">
                                      <p:cBhvr>
                                        <p:cTn id="19" dur="500"/>
                                        <p:tgtEl>
                                          <p:spTgt spid="2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down)">
                                      <p:cBhvr>
                                        <p:cTn id="25" dur="500"/>
                                        <p:tgtEl>
                                          <p:spTgt spid="26"/>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down)">
                                      <p:cBhvr>
                                        <p:cTn id="34" dur="500"/>
                                        <p:tgtEl>
                                          <p:spTgt spid="29"/>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down)">
                                      <p:cBhvr>
                                        <p:cTn id="40" dur="500"/>
                                        <p:tgtEl>
                                          <p:spTgt spid="4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wipe(down)">
                                      <p:cBhvr>
                                        <p:cTn id="43" dur="500"/>
                                        <p:tgtEl>
                                          <p:spTgt spid="5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7"/>
                                        </p:tgtEl>
                                        <p:attrNameLst>
                                          <p:attrName>style.visibility</p:attrName>
                                        </p:attrNameLst>
                                      </p:cBhvr>
                                      <p:to>
                                        <p:strVal val="visible"/>
                                      </p:to>
                                    </p:set>
                                    <p:animEffect transition="in" filter="wipe(down)">
                                      <p:cBhvr>
                                        <p:cTn id="46" dur="500"/>
                                        <p:tgtEl>
                                          <p:spTgt spid="117"/>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18"/>
                                        </p:tgtEl>
                                        <p:attrNameLst>
                                          <p:attrName>style.visibility</p:attrName>
                                        </p:attrNameLst>
                                      </p:cBhvr>
                                      <p:to>
                                        <p:strVal val="visible"/>
                                      </p:to>
                                    </p:set>
                                    <p:animEffect transition="in" filter="wipe(down)">
                                      <p:cBhvr>
                                        <p:cTn id="49" dur="500"/>
                                        <p:tgtEl>
                                          <p:spTgt spid="118"/>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wipe(down)">
                                      <p:cBhvr>
                                        <p:cTn id="52" dur="500"/>
                                        <p:tgtEl>
                                          <p:spTgt spid="11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20"/>
                                        </p:tgtEl>
                                        <p:attrNameLst>
                                          <p:attrName>style.visibility</p:attrName>
                                        </p:attrNameLst>
                                      </p:cBhvr>
                                      <p:to>
                                        <p:strVal val="visible"/>
                                      </p:to>
                                    </p:set>
                                    <p:animEffect transition="in" filter="wipe(down)">
                                      <p:cBhvr>
                                        <p:cTn id="55" dur="500"/>
                                        <p:tgtEl>
                                          <p:spTgt spid="12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21"/>
                                        </p:tgtEl>
                                        <p:attrNameLst>
                                          <p:attrName>style.visibility</p:attrName>
                                        </p:attrNameLst>
                                      </p:cBhvr>
                                      <p:to>
                                        <p:strVal val="visible"/>
                                      </p:to>
                                    </p:set>
                                    <p:animEffect transition="in" filter="wipe(down)">
                                      <p:cBhvr>
                                        <p:cTn id="58" dur="500"/>
                                        <p:tgtEl>
                                          <p:spTgt spid="121"/>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122"/>
                                        </p:tgtEl>
                                        <p:attrNameLst>
                                          <p:attrName>style.visibility</p:attrName>
                                        </p:attrNameLst>
                                      </p:cBhvr>
                                      <p:to>
                                        <p:strVal val="visible"/>
                                      </p:to>
                                    </p:set>
                                    <p:animEffect transition="in" filter="wipe(down)">
                                      <p:cBhvr>
                                        <p:cTn id="61" dur="500"/>
                                        <p:tgtEl>
                                          <p:spTgt spid="122"/>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23"/>
                                        </p:tgtEl>
                                        <p:attrNameLst>
                                          <p:attrName>style.visibility</p:attrName>
                                        </p:attrNameLst>
                                      </p:cBhvr>
                                      <p:to>
                                        <p:strVal val="visible"/>
                                      </p:to>
                                    </p:set>
                                    <p:animEffect transition="in" filter="wipe(down)">
                                      <p:cBhvr>
                                        <p:cTn id="64" dur="500"/>
                                        <p:tgtEl>
                                          <p:spTgt spid="123"/>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24"/>
                                        </p:tgtEl>
                                        <p:attrNameLst>
                                          <p:attrName>style.visibility</p:attrName>
                                        </p:attrNameLst>
                                      </p:cBhvr>
                                      <p:to>
                                        <p:strVal val="visible"/>
                                      </p:to>
                                    </p:set>
                                    <p:animEffect transition="in" filter="wipe(down)">
                                      <p:cBhvr>
                                        <p:cTn id="67" dur="500"/>
                                        <p:tgtEl>
                                          <p:spTgt spid="124"/>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25"/>
                                        </p:tgtEl>
                                        <p:attrNameLst>
                                          <p:attrName>style.visibility</p:attrName>
                                        </p:attrNameLst>
                                      </p:cBhvr>
                                      <p:to>
                                        <p:strVal val="visible"/>
                                      </p:to>
                                    </p:set>
                                    <p:animEffect transition="in" filter="wipe(down)">
                                      <p:cBhvr>
                                        <p:cTn id="70" dur="500"/>
                                        <p:tgtEl>
                                          <p:spTgt spid="125"/>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26"/>
                                        </p:tgtEl>
                                        <p:attrNameLst>
                                          <p:attrName>style.visibility</p:attrName>
                                        </p:attrNameLst>
                                      </p:cBhvr>
                                      <p:to>
                                        <p:strVal val="visible"/>
                                      </p:to>
                                    </p:set>
                                    <p:animEffect transition="in" filter="wipe(down)">
                                      <p:cBhvr>
                                        <p:cTn id="73" dur="500"/>
                                        <p:tgtEl>
                                          <p:spTgt spid="126"/>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27"/>
                                        </p:tgtEl>
                                        <p:attrNameLst>
                                          <p:attrName>style.visibility</p:attrName>
                                        </p:attrNameLst>
                                      </p:cBhvr>
                                      <p:to>
                                        <p:strVal val="visible"/>
                                      </p:to>
                                    </p:set>
                                    <p:animEffect transition="in" filter="wipe(down)">
                                      <p:cBhvr>
                                        <p:cTn id="76" dur="500"/>
                                        <p:tgtEl>
                                          <p:spTgt spid="127"/>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128"/>
                                        </p:tgtEl>
                                        <p:attrNameLst>
                                          <p:attrName>style.visibility</p:attrName>
                                        </p:attrNameLst>
                                      </p:cBhvr>
                                      <p:to>
                                        <p:strVal val="visible"/>
                                      </p:to>
                                    </p:set>
                                    <p:animEffect transition="in" filter="wipe(down)">
                                      <p:cBhvr>
                                        <p:cTn id="79" dur="500"/>
                                        <p:tgtEl>
                                          <p:spTgt spid="128"/>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29"/>
                                        </p:tgtEl>
                                        <p:attrNameLst>
                                          <p:attrName>style.visibility</p:attrName>
                                        </p:attrNameLst>
                                      </p:cBhvr>
                                      <p:to>
                                        <p:strVal val="visible"/>
                                      </p:to>
                                    </p:set>
                                    <p:animEffect transition="in" filter="wipe(down)">
                                      <p:cBhvr>
                                        <p:cTn id="82" dur="500"/>
                                        <p:tgtEl>
                                          <p:spTgt spid="129"/>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130"/>
                                        </p:tgtEl>
                                        <p:attrNameLst>
                                          <p:attrName>style.visibility</p:attrName>
                                        </p:attrNameLst>
                                      </p:cBhvr>
                                      <p:to>
                                        <p:strVal val="visible"/>
                                      </p:to>
                                    </p:set>
                                    <p:animEffect transition="in" filter="wipe(down)">
                                      <p:cBhvr>
                                        <p:cTn id="85" dur="500"/>
                                        <p:tgtEl>
                                          <p:spTgt spid="130"/>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131"/>
                                        </p:tgtEl>
                                        <p:attrNameLst>
                                          <p:attrName>style.visibility</p:attrName>
                                        </p:attrNameLst>
                                      </p:cBhvr>
                                      <p:to>
                                        <p:strVal val="visible"/>
                                      </p:to>
                                    </p:set>
                                    <p:animEffect transition="in" filter="wipe(down)">
                                      <p:cBhvr>
                                        <p:cTn id="88" dur="500"/>
                                        <p:tgtEl>
                                          <p:spTgt spid="131"/>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32"/>
                                        </p:tgtEl>
                                        <p:attrNameLst>
                                          <p:attrName>style.visibility</p:attrName>
                                        </p:attrNameLst>
                                      </p:cBhvr>
                                      <p:to>
                                        <p:strVal val="visible"/>
                                      </p:to>
                                    </p:set>
                                    <p:animEffect transition="in" filter="wipe(down)">
                                      <p:cBhvr>
                                        <p:cTn id="91" dur="500"/>
                                        <p:tgtEl>
                                          <p:spTgt spid="132"/>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136"/>
                                        </p:tgtEl>
                                        <p:attrNameLst>
                                          <p:attrName>style.visibility</p:attrName>
                                        </p:attrNameLst>
                                      </p:cBhvr>
                                      <p:to>
                                        <p:strVal val="visible"/>
                                      </p:to>
                                    </p:set>
                                    <p:animEffect transition="in" filter="wipe(down)">
                                      <p:cBhvr>
                                        <p:cTn id="94"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1" grpId="0" animBg="1"/>
      <p:bldP spid="23" grpId="0" animBg="1"/>
      <p:bldP spid="24" grpId="0" animBg="1"/>
      <p:bldP spid="25" grpId="0" animBg="1"/>
      <p:bldP spid="26" grpId="0" animBg="1"/>
      <p:bldP spid="27" grpId="0" animBg="1"/>
      <p:bldP spid="28" grpId="0" animBg="1"/>
      <p:bldP spid="29" grpId="0" animBg="1"/>
      <p:bldP spid="41" grpId="0" animBg="1"/>
      <p:bldP spid="42" grpId="0"/>
      <p:bldP spid="55" grpId="0"/>
      <p:bldP spid="117" grpId="0" animBg="1"/>
      <p:bldP spid="118" grpId="0" animBg="1"/>
      <p:bldP spid="119" grpId="0"/>
      <p:bldP spid="120" grpId="0" animBg="1"/>
      <p:bldP spid="121" grpId="0"/>
      <p:bldP spid="122" grpId="0" animBg="1"/>
      <p:bldP spid="123" grpId="0"/>
      <p:bldP spid="124" grpId="0" animBg="1"/>
      <p:bldP spid="125" grpId="0"/>
      <p:bldP spid="126" grpId="0" animBg="1"/>
      <p:bldP spid="127" grpId="0"/>
      <p:bldP spid="128" grpId="0" animBg="1"/>
      <p:bldP spid="129" grpId="0"/>
      <p:bldP spid="130" grpId="0" animBg="1"/>
      <p:bldP spid="131" grpId="0"/>
      <p:bldP spid="132" grpId="0" animBg="1"/>
      <p:bldP spid="13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514600"/>
            <a:ext cx="7391400" cy="1143000"/>
          </a:xfrm>
        </p:spPr>
        <p:txBody>
          <a:bodyPr/>
          <a:lstStyle/>
          <a:p>
            <a:r>
              <a:rPr lang="fa-IR" sz="4400" dirty="0" smtClean="0">
                <a:solidFill>
                  <a:schemeClr val="bg2">
                    <a:lumMod val="50000"/>
                  </a:schemeClr>
                </a:solidFill>
              </a:rPr>
              <a:t>غربالگری ناهنجاری جنین</a:t>
            </a:r>
            <a:endParaRPr lang="fa-IR" sz="4400" dirty="0">
              <a:solidFill>
                <a:schemeClr val="bg2">
                  <a:lumMod val="50000"/>
                </a:schemeClr>
              </a:solidFill>
            </a:endParaRPr>
          </a:p>
        </p:txBody>
      </p:sp>
    </p:spTree>
    <p:extLst>
      <p:ext uri="{BB962C8B-B14F-4D97-AF65-F5344CB8AC3E}">
        <p14:creationId xmlns:p14="http://schemas.microsoft.com/office/powerpoint/2010/main" val="32122559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4294967295"/>
          </p:nvPr>
        </p:nvSpPr>
        <p:spPr>
          <a:xfrm>
            <a:off x="609600" y="1066800"/>
            <a:ext cx="8077200" cy="4572000"/>
          </a:xfrm>
          <a:prstGeom prst="rect">
            <a:avLst/>
          </a:prstGeom>
        </p:spPr>
        <p:txBody>
          <a:bodyPr>
            <a:normAutofit/>
          </a:bodyPr>
          <a:lstStyle/>
          <a:p>
            <a:pPr algn="justLow" rtl="1"/>
            <a:r>
              <a:rPr lang="fa-IR" sz="2800" dirty="0" smtClean="0">
                <a:solidFill>
                  <a:schemeClr val="tx1"/>
                </a:solidFill>
                <a:latin typeface="Times New Roman" panose="02020603050405020304" pitchFamily="18" charset="0"/>
                <a:cs typeface="2  Mitra" panose="00000400000000000000" pitchFamily="2" charset="-78"/>
              </a:rPr>
              <a:t>برنامه کنونی غربالگری در کشور فقط ناظر به سه اختلال کروموزمی 13، 18 و 21 است.</a:t>
            </a:r>
          </a:p>
          <a:p>
            <a:pPr algn="justLow" rtl="1"/>
            <a:r>
              <a:rPr lang="fa-IR" sz="2800" dirty="0" smtClean="0">
                <a:solidFill>
                  <a:schemeClr val="tx1"/>
                </a:solidFill>
                <a:latin typeface="Times New Roman" panose="02020603050405020304" pitchFamily="18" charset="0"/>
                <a:cs typeface="2  Mitra" panose="00000400000000000000" pitchFamily="2" charset="-78"/>
              </a:rPr>
              <a:t>تریزومی 13 و 18 منافی حیات هستند و احتمال بروز یک به 5000 دارند و برنامه غربالگری برای ان موضوعیت ندارد.</a:t>
            </a:r>
          </a:p>
          <a:p>
            <a:pPr algn="justLow" rtl="1"/>
            <a:r>
              <a:rPr lang="fa-IR" sz="2800" dirty="0" smtClean="0">
                <a:solidFill>
                  <a:schemeClr val="tx1"/>
                </a:solidFill>
                <a:latin typeface="Times New Roman" panose="02020603050405020304" pitchFamily="18" charset="0"/>
                <a:cs typeface="2  Mitra" panose="00000400000000000000" pitchFamily="2" charset="-78"/>
              </a:rPr>
              <a:t>شیوع سندرم داون در جمعیت یک به هزار و در جامعه زنان باالای 35 سال یک به 800 است.</a:t>
            </a:r>
          </a:p>
          <a:p>
            <a:pPr algn="justLow" rtl="1"/>
            <a:r>
              <a:rPr lang="fa-IR" sz="2800" b="1" dirty="0" smtClean="0">
                <a:solidFill>
                  <a:srgbClr val="C00000"/>
                </a:solidFill>
                <a:latin typeface="Times New Roman" panose="02020603050405020304" pitchFamily="18" charset="0"/>
                <a:cs typeface="2  Mitra" panose="00000400000000000000" pitchFamily="2" charset="-78"/>
              </a:rPr>
              <a:t>شیوع اختلالات قلبی در جنین  8 به هزاراست و مشکلات قلبی گاه بسیار جدی هستند اما چرا برنامه اجباری اکوی قلب جنین نداریم؟!</a:t>
            </a:r>
            <a:endParaRPr lang="en-US" sz="2800" b="1" dirty="0">
              <a:solidFill>
                <a:srgbClr val="C00000"/>
              </a:solidFill>
              <a:latin typeface="Times New Roman" panose="02020603050405020304" pitchFamily="18" charset="0"/>
              <a:cs typeface="2  Mitra" panose="00000400000000000000" pitchFamily="2" charset="-78"/>
            </a:endParaRPr>
          </a:p>
        </p:txBody>
      </p:sp>
    </p:spTree>
    <p:extLst>
      <p:ext uri="{BB962C8B-B14F-4D97-AF65-F5344CB8AC3E}">
        <p14:creationId xmlns:p14="http://schemas.microsoft.com/office/powerpoint/2010/main" val="17276540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1999"/>
            <a:ext cx="7330440" cy="706821"/>
          </a:xfrm>
        </p:spPr>
        <p:txBody>
          <a:bodyPr>
            <a:normAutofit fontScale="90000"/>
          </a:bodyPr>
          <a:lstStyle/>
          <a:p>
            <a:r>
              <a:rPr lang="fa-IR" sz="3600" b="1" dirty="0">
                <a:solidFill>
                  <a:schemeClr val="bg2">
                    <a:lumMod val="50000"/>
                  </a:schemeClr>
                </a:solidFill>
                <a:cs typeface="B Nazanin" panose="00000400000000000000" pitchFamily="2" charset="-78"/>
              </a:rPr>
              <a:t>یک روش غربالگری مناسب چه خصوصیاتی دارد؟</a:t>
            </a:r>
            <a:r>
              <a:rPr lang="en-US" sz="3200" dirty="0">
                <a:cs typeface="B Nazanin" panose="00000400000000000000" pitchFamily="2" charset="-78"/>
              </a:rPr>
              <a:t/>
            </a:r>
            <a:br>
              <a:rPr lang="en-US" sz="3200" dirty="0">
                <a:cs typeface="B Nazanin" panose="00000400000000000000" pitchFamily="2" charset="-78"/>
              </a:rPr>
            </a:br>
            <a:endParaRPr lang="en-US" sz="3200" dirty="0">
              <a:cs typeface="B Nazanin" panose="00000400000000000000" pitchFamily="2" charset="-78"/>
            </a:endParaRPr>
          </a:p>
        </p:txBody>
      </p:sp>
      <p:sp>
        <p:nvSpPr>
          <p:cNvPr id="3" name="Content Placeholder 2"/>
          <p:cNvSpPr>
            <a:spLocks noGrp="1"/>
          </p:cNvSpPr>
          <p:nvPr>
            <p:ph idx="4294967295"/>
          </p:nvPr>
        </p:nvSpPr>
        <p:spPr>
          <a:xfrm>
            <a:off x="3657600" y="1600200"/>
            <a:ext cx="5029200" cy="4525963"/>
          </a:xfrm>
          <a:prstGeom prst="rect">
            <a:avLst/>
          </a:prstGeom>
        </p:spPr>
        <p:txBody>
          <a:bodyPr>
            <a:normAutofit fontScale="92500"/>
          </a:bodyPr>
          <a:lstStyle/>
          <a:p>
            <a:pPr lvl="0" algn="justLow" rtl="1"/>
            <a:r>
              <a:rPr lang="fa-IR" sz="2800" dirty="0">
                <a:solidFill>
                  <a:schemeClr val="tx1"/>
                </a:solidFill>
                <a:cs typeface="B Nazanin" panose="00000400000000000000" pitchFamily="2" charset="-78"/>
              </a:rPr>
              <a:t>اختلالات شایع یا مهم جنین را شناسایی </a:t>
            </a:r>
            <a:r>
              <a:rPr lang="fa-IR" sz="2800" dirty="0" smtClean="0">
                <a:solidFill>
                  <a:schemeClr val="tx1"/>
                </a:solidFill>
                <a:cs typeface="B Nazanin" panose="00000400000000000000" pitchFamily="2" charset="-78"/>
              </a:rPr>
              <a:t>کند</a:t>
            </a:r>
            <a:endParaRPr lang="en-US" sz="2800" dirty="0">
              <a:solidFill>
                <a:schemeClr val="tx1"/>
              </a:solidFill>
              <a:cs typeface="B Nazanin" panose="00000400000000000000" pitchFamily="2" charset="-78"/>
            </a:endParaRPr>
          </a:p>
          <a:p>
            <a:pPr lvl="0" algn="justLow" rtl="1"/>
            <a:r>
              <a:rPr lang="fa-IR" sz="2800" dirty="0">
                <a:solidFill>
                  <a:schemeClr val="tx1"/>
                </a:solidFill>
                <a:cs typeface="B Nazanin" panose="00000400000000000000" pitchFamily="2" charset="-78"/>
              </a:rPr>
              <a:t> مقرون به صرفه و آسان برای انجام باشد.</a:t>
            </a:r>
            <a:endParaRPr lang="en-US" sz="2800" dirty="0">
              <a:solidFill>
                <a:schemeClr val="tx1"/>
              </a:solidFill>
              <a:cs typeface="B Nazanin" panose="00000400000000000000" pitchFamily="2" charset="-78"/>
            </a:endParaRPr>
          </a:p>
          <a:p>
            <a:pPr lvl="0" algn="justLow" rtl="1"/>
            <a:r>
              <a:rPr lang="en-US" sz="2800" dirty="0">
                <a:solidFill>
                  <a:schemeClr val="tx1"/>
                </a:solidFill>
                <a:cs typeface="B Nazanin" panose="00000400000000000000" pitchFamily="2" charset="-78"/>
              </a:rPr>
              <a:t> </a:t>
            </a:r>
            <a:r>
              <a:rPr lang="fa-IR" sz="2800" dirty="0">
                <a:solidFill>
                  <a:schemeClr val="tx1"/>
                </a:solidFill>
                <a:cs typeface="B Nazanin" panose="00000400000000000000" pitchFamily="2" charset="-78"/>
              </a:rPr>
              <a:t>دارای نرخ تشخیص بالا و نرخ مثبت کاذب پایین باشد.</a:t>
            </a:r>
            <a:endParaRPr lang="en-US" sz="2800" dirty="0">
              <a:solidFill>
                <a:schemeClr val="tx1"/>
              </a:solidFill>
              <a:cs typeface="B Nazanin" panose="00000400000000000000" pitchFamily="2" charset="-78"/>
            </a:endParaRPr>
          </a:p>
          <a:p>
            <a:pPr lvl="0" algn="justLow" rtl="1"/>
            <a:r>
              <a:rPr lang="en-US" sz="2800" dirty="0">
                <a:solidFill>
                  <a:schemeClr val="tx1"/>
                </a:solidFill>
                <a:cs typeface="B Nazanin" panose="00000400000000000000" pitchFamily="2" charset="-78"/>
              </a:rPr>
              <a:t> </a:t>
            </a:r>
            <a:r>
              <a:rPr lang="fa-IR" sz="2800" dirty="0">
                <a:solidFill>
                  <a:schemeClr val="tx1"/>
                </a:solidFill>
                <a:cs typeface="B Nazanin" panose="00000400000000000000" pitchFamily="2" charset="-78"/>
              </a:rPr>
              <a:t>قابل اعتماد و تکرارپذیر باشد. </a:t>
            </a:r>
            <a:endParaRPr lang="en-US" sz="2800" dirty="0">
              <a:solidFill>
                <a:schemeClr val="tx1"/>
              </a:solidFill>
              <a:cs typeface="B Nazanin" panose="00000400000000000000" pitchFamily="2" charset="-78"/>
            </a:endParaRPr>
          </a:p>
          <a:p>
            <a:pPr lvl="0" algn="justLow" rtl="1"/>
            <a:r>
              <a:rPr lang="fa-IR" sz="2800" dirty="0">
                <a:solidFill>
                  <a:schemeClr val="tx1"/>
                </a:solidFill>
                <a:cs typeface="B Nazanin" panose="00000400000000000000" pitchFamily="2" charset="-78"/>
              </a:rPr>
              <a:t>شامل اختلالاتی شود که برای آنها آزمایش تشخیصی وجود دارد.</a:t>
            </a:r>
            <a:endParaRPr lang="en-US" sz="2800" dirty="0">
              <a:solidFill>
                <a:schemeClr val="tx1"/>
              </a:solidFill>
              <a:cs typeface="B Nazanin" panose="00000400000000000000" pitchFamily="2" charset="-78"/>
            </a:endParaRPr>
          </a:p>
          <a:p>
            <a:pPr lvl="0" algn="justLow" rtl="1"/>
            <a:r>
              <a:rPr lang="fa-IR" sz="2800" dirty="0">
                <a:solidFill>
                  <a:schemeClr val="tx1"/>
                </a:solidFill>
                <a:cs typeface="B Nazanin" panose="00000400000000000000" pitchFamily="2" charset="-78"/>
              </a:rPr>
              <a:t>در اوایل بارداری به اندازه کافی قابل اعتماد </a:t>
            </a:r>
            <a:r>
              <a:rPr lang="fa-IR" sz="2800" dirty="0" smtClean="0">
                <a:solidFill>
                  <a:schemeClr val="tx1"/>
                </a:solidFill>
                <a:cs typeface="B Nazanin" panose="00000400000000000000" pitchFamily="2" charset="-78"/>
              </a:rPr>
              <a:t>باشد.</a:t>
            </a:r>
            <a:endParaRPr lang="en-US" sz="2800" dirty="0">
              <a:solidFill>
                <a:schemeClr val="tx1"/>
              </a:solidFill>
              <a:cs typeface="B Nazanin" panose="00000400000000000000" pitchFamily="2" charset="-78"/>
            </a:endParaRPr>
          </a:p>
        </p:txBody>
      </p:sp>
      <p:cxnSp>
        <p:nvCxnSpPr>
          <p:cNvPr id="6" name="Straight Connector 5"/>
          <p:cNvCxnSpPr/>
          <p:nvPr/>
        </p:nvCxnSpPr>
        <p:spPr>
          <a:xfrm flipH="1">
            <a:off x="533400" y="1447800"/>
            <a:ext cx="8153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6834"/>
          <a:stretch/>
        </p:blipFill>
        <p:spPr>
          <a:xfrm>
            <a:off x="685800" y="2628900"/>
            <a:ext cx="2091553" cy="2141220"/>
          </a:xfrm>
          <a:prstGeom prst="rect">
            <a:avLst/>
          </a:prstGeom>
        </p:spPr>
      </p:pic>
    </p:spTree>
    <p:extLst>
      <p:ext uri="{BB962C8B-B14F-4D97-AF65-F5344CB8AC3E}">
        <p14:creationId xmlns:p14="http://schemas.microsoft.com/office/powerpoint/2010/main" val="30280715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229600" cy="685800"/>
          </a:xfrm>
        </p:spPr>
        <p:txBody>
          <a:bodyPr>
            <a:normAutofit/>
          </a:bodyPr>
          <a:lstStyle/>
          <a:p>
            <a:pPr rtl="1"/>
            <a:r>
              <a:rPr lang="fa-IR" sz="3600" b="1" dirty="0" smtClean="0">
                <a:solidFill>
                  <a:schemeClr val="bg2">
                    <a:lumMod val="50000"/>
                  </a:schemeClr>
                </a:solidFill>
                <a:cs typeface="B Nazanin" panose="00000400000000000000" pitchFamily="2" charset="-78"/>
              </a:rPr>
              <a:t>عدم سهولت دسترسی</a:t>
            </a:r>
            <a:endParaRPr lang="en-US" sz="3600" b="1" dirty="0">
              <a:solidFill>
                <a:schemeClr val="bg2">
                  <a:lumMod val="50000"/>
                </a:schemeClr>
              </a:solidFill>
              <a:cs typeface="B Nazanin" panose="00000400000000000000" pitchFamily="2" charset="-78"/>
            </a:endParaRPr>
          </a:p>
        </p:txBody>
      </p:sp>
      <p:sp>
        <p:nvSpPr>
          <p:cNvPr id="3" name="Content Placeholder 2"/>
          <p:cNvSpPr>
            <a:spLocks noGrp="1"/>
          </p:cNvSpPr>
          <p:nvPr>
            <p:ph idx="4294967295"/>
          </p:nvPr>
        </p:nvSpPr>
        <p:spPr>
          <a:xfrm>
            <a:off x="457200" y="1676400"/>
            <a:ext cx="8229600" cy="4449763"/>
          </a:xfrm>
          <a:prstGeom prst="rect">
            <a:avLst/>
          </a:prstGeom>
        </p:spPr>
        <p:txBody>
          <a:bodyPr>
            <a:normAutofit/>
          </a:bodyPr>
          <a:lstStyle/>
          <a:p>
            <a:pPr algn="justLow" rtl="1">
              <a:buFontTx/>
              <a:buChar char="-"/>
            </a:pPr>
            <a:r>
              <a:rPr lang="fa-IR" sz="2400" dirty="0" smtClean="0">
                <a:solidFill>
                  <a:schemeClr val="tx1"/>
                </a:solidFill>
                <a:cs typeface="B Nazanin" panose="00000400000000000000" pitchFamily="2" charset="-78"/>
              </a:rPr>
              <a:t>یکی از شروط تست های غربالگری سهولت دسترسی و قیمت ارزان می باشد که با نگاهی اجمالی می توان بیان کرد که مادران باردار برای انجام تست گاه متحمل خطرات جاده، اتلاف هزینه و ... می شدند؛ آن هم برای تشخیص عارضه ای با شیوع یک به هزار.</a:t>
            </a:r>
          </a:p>
          <a:p>
            <a:pPr marL="45720" indent="0" algn="justLow" rtl="1">
              <a:buNone/>
            </a:pPr>
            <a:endParaRPr lang="fa-IR" sz="2400" dirty="0" smtClean="0">
              <a:solidFill>
                <a:srgbClr val="002060"/>
              </a:solidFill>
              <a:cs typeface="B Nazanin" panose="00000400000000000000" pitchFamily="2" charset="-78"/>
            </a:endParaRPr>
          </a:p>
        </p:txBody>
      </p:sp>
      <p:cxnSp>
        <p:nvCxnSpPr>
          <p:cNvPr id="6" name="Straight Connector 5"/>
          <p:cNvCxnSpPr/>
          <p:nvPr/>
        </p:nvCxnSpPr>
        <p:spPr>
          <a:xfrm flipH="1">
            <a:off x="533400" y="1447800"/>
            <a:ext cx="8153400" cy="0"/>
          </a:xfrm>
          <a:prstGeom prst="line">
            <a:avLst/>
          </a:prstGeom>
        </p:spPr>
        <p:style>
          <a:lnRef idx="3">
            <a:schemeClr val="accent3"/>
          </a:lnRef>
          <a:fillRef idx="0">
            <a:schemeClr val="accent3"/>
          </a:fillRef>
          <a:effectRef idx="2">
            <a:schemeClr val="accent3"/>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5100" y="3733800"/>
            <a:ext cx="3810000" cy="2362200"/>
          </a:xfrm>
          <a:prstGeom prst="rect">
            <a:avLst/>
          </a:prstGeom>
        </p:spPr>
      </p:pic>
    </p:spTree>
    <p:extLst>
      <p:ext uri="{BB962C8B-B14F-4D97-AF65-F5344CB8AC3E}">
        <p14:creationId xmlns:p14="http://schemas.microsoft.com/office/powerpoint/2010/main" val="20039310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838200"/>
            <a:ext cx="6512511" cy="1143000"/>
          </a:xfrm>
        </p:spPr>
        <p:txBody>
          <a:bodyPr>
            <a:normAutofit/>
          </a:bodyPr>
          <a:lstStyle/>
          <a:p>
            <a:pPr rtl="1"/>
            <a:r>
              <a:rPr lang="fa-IR" sz="3200" b="1" dirty="0" smtClean="0">
                <a:solidFill>
                  <a:srgbClr val="006600"/>
                </a:solidFill>
                <a:cs typeface="B Nazanin" panose="00000400000000000000" pitchFamily="2" charset="-78"/>
              </a:rPr>
              <a:t> </a:t>
            </a:r>
            <a:r>
              <a:rPr lang="fa-IR" sz="3600" b="1" dirty="0" smtClean="0">
                <a:solidFill>
                  <a:schemeClr val="bg2">
                    <a:lumMod val="50000"/>
                  </a:schemeClr>
                </a:solidFill>
                <a:cs typeface="B Nazanin" panose="00000400000000000000" pitchFamily="2" charset="-78"/>
              </a:rPr>
              <a:t>بالا بودن میزان منفی کاذب </a:t>
            </a:r>
            <a:endParaRPr lang="en-US" sz="3200" b="1" dirty="0">
              <a:solidFill>
                <a:schemeClr val="bg2">
                  <a:lumMod val="50000"/>
                </a:schemeClr>
              </a:solidFill>
              <a:cs typeface="B Nazanin" panose="00000400000000000000" pitchFamily="2" charset="-78"/>
            </a:endParaRPr>
          </a:p>
        </p:txBody>
      </p:sp>
      <p:sp>
        <p:nvSpPr>
          <p:cNvPr id="3" name="Rectangle 2"/>
          <p:cNvSpPr/>
          <p:nvPr/>
        </p:nvSpPr>
        <p:spPr>
          <a:xfrm>
            <a:off x="1143000" y="2133600"/>
            <a:ext cx="6781800" cy="3046988"/>
          </a:xfrm>
          <a:prstGeom prst="rect">
            <a:avLst/>
          </a:prstGeom>
        </p:spPr>
        <p:txBody>
          <a:bodyPr wrap="square">
            <a:spAutoFit/>
          </a:bodyPr>
          <a:lstStyle/>
          <a:p>
            <a:pPr algn="ctr"/>
            <a:r>
              <a:rPr lang="fa-IR" sz="3200" dirty="0">
                <a:solidFill>
                  <a:srgbClr val="006600"/>
                </a:solidFill>
                <a:cs typeface="B Mitra" panose="00000400000000000000" pitchFamily="2" charset="-78"/>
              </a:rPr>
              <a:t>در</a:t>
            </a:r>
            <a:r>
              <a:rPr lang="fa-IR" sz="2800" dirty="0">
                <a:solidFill>
                  <a:srgbClr val="006600"/>
                </a:solidFill>
                <a:cs typeface="B Mitra" panose="00000400000000000000" pitchFamily="2" charset="-78"/>
              </a:rPr>
              <a:t> </a:t>
            </a:r>
            <a:r>
              <a:rPr lang="fa-IR" sz="3200" dirty="0">
                <a:solidFill>
                  <a:srgbClr val="006600"/>
                </a:solidFill>
                <a:cs typeface="B Mitra" panose="00000400000000000000" pitchFamily="2" charset="-78"/>
              </a:rPr>
              <a:t>کشور حدود 95 درصد مادران غربالگری می شود اما سالانه 200 الی 300 نوزاد داون متولد می شوند</a:t>
            </a:r>
            <a:r>
              <a:rPr lang="fa-IR" sz="3200" dirty="0" smtClean="0">
                <a:solidFill>
                  <a:srgbClr val="006600"/>
                </a:solidFill>
                <a:cs typeface="B Mitra" panose="00000400000000000000" pitchFamily="2" charset="-78"/>
              </a:rPr>
              <a:t>!</a:t>
            </a:r>
            <a:endParaRPr lang="fa-IR" sz="3200" dirty="0">
              <a:solidFill>
                <a:srgbClr val="006600"/>
              </a:solidFill>
              <a:cs typeface="B Mitra" panose="00000400000000000000" pitchFamily="2" charset="-78"/>
            </a:endParaRPr>
          </a:p>
          <a:p>
            <a:pPr algn="ctr"/>
            <a:r>
              <a:rPr lang="fa-IR" sz="3200" dirty="0">
                <a:solidFill>
                  <a:srgbClr val="006600"/>
                </a:solidFill>
                <a:cs typeface="B Mitra" panose="00000400000000000000" pitchFamily="2" charset="-78"/>
              </a:rPr>
              <a:t>علت</a:t>
            </a:r>
            <a:r>
              <a:rPr lang="fa-IR" sz="3200" dirty="0" smtClean="0">
                <a:solidFill>
                  <a:srgbClr val="006600"/>
                </a:solidFill>
                <a:cs typeface="B Mitra" panose="00000400000000000000" pitchFamily="2" charset="-78"/>
              </a:rPr>
              <a:t>؟</a:t>
            </a:r>
          </a:p>
          <a:p>
            <a:pPr algn="ctr"/>
            <a:endParaRPr lang="fa-IR" sz="3200" dirty="0">
              <a:solidFill>
                <a:srgbClr val="006600"/>
              </a:solidFill>
              <a:cs typeface="B Mitra" panose="00000400000000000000" pitchFamily="2" charset="-78"/>
            </a:endParaRPr>
          </a:p>
          <a:p>
            <a:pPr algn="ctr"/>
            <a:r>
              <a:rPr lang="fa-IR" sz="3200" dirty="0">
                <a:solidFill>
                  <a:srgbClr val="C00000"/>
                </a:solidFill>
                <a:effectLst>
                  <a:outerShdw blurRad="38100" dist="38100" dir="2700000" algn="tl">
                    <a:srgbClr val="000000">
                      <a:alpha val="43137"/>
                    </a:srgbClr>
                  </a:outerShdw>
                </a:effectLst>
                <a:cs typeface="B Mitra" panose="00000400000000000000" pitchFamily="2" charset="-78"/>
              </a:rPr>
              <a:t>عدم قدرت تشخیص تست غربالگری(20-30 درصد خطای منفی کاذب در فرایند غربالگری)</a:t>
            </a:r>
            <a:endParaRPr lang="en-US" sz="3200" dirty="0">
              <a:solidFill>
                <a:srgbClr val="C00000"/>
              </a:solidFill>
              <a:effectLst>
                <a:outerShdw blurRad="38100" dist="38100" dir="2700000" algn="tl">
                  <a:srgbClr val="000000">
                    <a:alpha val="43137"/>
                  </a:srgbClr>
                </a:outerShdw>
              </a:effectLst>
              <a:cs typeface="B Mitra" panose="00000400000000000000" pitchFamily="2" charset="-78"/>
            </a:endParaRPr>
          </a:p>
        </p:txBody>
      </p:sp>
      <p:cxnSp>
        <p:nvCxnSpPr>
          <p:cNvPr id="8" name="Straight Connector 7"/>
          <p:cNvCxnSpPr/>
          <p:nvPr/>
        </p:nvCxnSpPr>
        <p:spPr>
          <a:xfrm flipH="1">
            <a:off x="533400" y="1447800"/>
            <a:ext cx="815340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3578304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825062"/>
            <a:ext cx="6512511" cy="1143000"/>
          </a:xfrm>
        </p:spPr>
        <p:txBody>
          <a:bodyPr>
            <a:normAutofit/>
          </a:bodyPr>
          <a:lstStyle/>
          <a:p>
            <a:pPr rtl="1"/>
            <a:r>
              <a:rPr lang="fa-IR" sz="3200" b="1" dirty="0" smtClean="0">
                <a:solidFill>
                  <a:srgbClr val="006600"/>
                </a:solidFill>
                <a:cs typeface="B Nazanin" panose="00000400000000000000" pitchFamily="2" charset="-78"/>
              </a:rPr>
              <a:t> </a:t>
            </a:r>
            <a:r>
              <a:rPr lang="fa-IR" sz="3600" b="1" dirty="0" smtClean="0">
                <a:solidFill>
                  <a:schemeClr val="bg2">
                    <a:lumMod val="50000"/>
                  </a:schemeClr>
                </a:solidFill>
                <a:cs typeface="B Nazanin" panose="00000400000000000000" pitchFamily="2" charset="-78"/>
              </a:rPr>
              <a:t>بالا بودن موارد مثبت کاذب</a:t>
            </a:r>
            <a:endParaRPr lang="en-US" sz="3600" b="1" dirty="0">
              <a:solidFill>
                <a:schemeClr val="bg2">
                  <a:lumMod val="50000"/>
                </a:schemeClr>
              </a:solidFill>
              <a:cs typeface="B Nazanin" panose="00000400000000000000" pitchFamily="2" charset="-78"/>
            </a:endParaRPr>
          </a:p>
        </p:txBody>
      </p:sp>
      <p:sp>
        <p:nvSpPr>
          <p:cNvPr id="4" name="Date Placeholder 3"/>
          <p:cNvSpPr>
            <a:spLocks noGrp="1"/>
          </p:cNvSpPr>
          <p:nvPr>
            <p:ph type="dt" sz="half" idx="10"/>
          </p:nvPr>
        </p:nvSpPr>
        <p:spPr/>
        <p:txBody>
          <a:bodyPr/>
          <a:lstStyle/>
          <a:p>
            <a:fld id="{8DF02588-E1C4-460B-AC90-FF9AC6284F40}" type="datetime1">
              <a:rPr lang="en-US" smtClean="0"/>
              <a:t>4/20/2025</a:t>
            </a:fld>
            <a:endParaRPr lang="en-US"/>
          </a:p>
        </p:txBody>
      </p:sp>
      <p:sp>
        <p:nvSpPr>
          <p:cNvPr id="5" name="Slide Number Placeholder 4"/>
          <p:cNvSpPr>
            <a:spLocks noGrp="1"/>
          </p:cNvSpPr>
          <p:nvPr>
            <p:ph type="sldNum" sz="quarter" idx="12"/>
          </p:nvPr>
        </p:nvSpPr>
        <p:spPr/>
        <p:txBody>
          <a:bodyPr/>
          <a:lstStyle/>
          <a:p>
            <a:fld id="{EE253F65-4341-4CA4-9BC7-52771A4DC51D}" type="slidenum">
              <a:rPr lang="en-US" smtClean="0"/>
              <a:t>52</a:t>
            </a:fld>
            <a:endParaRPr lang="en-US"/>
          </a:p>
        </p:txBody>
      </p:sp>
      <p:sp>
        <p:nvSpPr>
          <p:cNvPr id="3" name="Rectangle 2"/>
          <p:cNvSpPr/>
          <p:nvPr/>
        </p:nvSpPr>
        <p:spPr>
          <a:xfrm>
            <a:off x="990600" y="1981200"/>
            <a:ext cx="7086600" cy="3108543"/>
          </a:xfrm>
          <a:prstGeom prst="rect">
            <a:avLst/>
          </a:prstGeom>
        </p:spPr>
        <p:txBody>
          <a:bodyPr wrap="square">
            <a:spAutoFit/>
          </a:bodyPr>
          <a:lstStyle/>
          <a:p>
            <a:pPr algn="ctr"/>
            <a:r>
              <a:rPr lang="fa-IR" sz="2800" dirty="0">
                <a:solidFill>
                  <a:srgbClr val="006600"/>
                </a:solidFill>
                <a:cs typeface="B Mitra" panose="00000400000000000000" pitchFamily="2" charset="-78"/>
              </a:rPr>
              <a:t>مثبت کاذب موجب ارجاع بیمار به انجام تست های تهاجمی خواهد شد که خطر سقط در آن ثابت شده است .</a:t>
            </a:r>
          </a:p>
          <a:p>
            <a:pPr algn="ctr"/>
            <a:endParaRPr lang="fa-IR" sz="2800" dirty="0">
              <a:solidFill>
                <a:srgbClr val="006600"/>
              </a:solidFill>
              <a:cs typeface="B Mitra" panose="00000400000000000000" pitchFamily="2" charset="-78"/>
            </a:endParaRPr>
          </a:p>
          <a:p>
            <a:pPr algn="ctr"/>
            <a:r>
              <a:rPr lang="fa-IR" sz="2800" dirty="0">
                <a:solidFill>
                  <a:srgbClr val="006600"/>
                </a:solidFill>
                <a:cs typeface="B Mitra" panose="00000400000000000000" pitchFamily="2" charset="-78"/>
              </a:rPr>
              <a:t>اگر هیچ برنامه غربالگری در کشور انجام نشود با فرض یک میلیون موالید، هزار نوزاد داون متولد خواهند شد.</a:t>
            </a:r>
          </a:p>
          <a:p>
            <a:pPr algn="ctr"/>
            <a:r>
              <a:rPr lang="fa-IR" sz="2800" dirty="0">
                <a:solidFill>
                  <a:srgbClr val="C00000"/>
                </a:solidFill>
                <a:cs typeface="B Mitra" panose="00000400000000000000" pitchFamily="2" charset="-78"/>
              </a:rPr>
              <a:t>اما امروزه بدلیل غیراستاندارد بودن این فرایند سالانه 22 هزار جنین سالم بدلیل تبعات غربالگری سقط می شود.</a:t>
            </a:r>
          </a:p>
        </p:txBody>
      </p:sp>
      <p:cxnSp>
        <p:nvCxnSpPr>
          <p:cNvPr id="8" name="Straight Connector 7"/>
          <p:cNvCxnSpPr/>
          <p:nvPr/>
        </p:nvCxnSpPr>
        <p:spPr>
          <a:xfrm flipH="1">
            <a:off x="533400" y="1447800"/>
            <a:ext cx="815340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09988194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065" y="609600"/>
            <a:ext cx="7503335" cy="713062"/>
          </a:xfrm>
        </p:spPr>
        <p:txBody>
          <a:bodyPr>
            <a:normAutofit/>
          </a:bodyPr>
          <a:lstStyle/>
          <a:p>
            <a:pPr marL="0" indent="0">
              <a:buNone/>
            </a:pPr>
            <a:r>
              <a:rPr lang="fa-IR" sz="3200" b="1" dirty="0" smtClean="0">
                <a:solidFill>
                  <a:srgbClr val="002060"/>
                </a:solidFill>
                <a:cs typeface="B Nazanin" panose="00000400000000000000" pitchFamily="2" charset="-78"/>
              </a:rPr>
              <a:t>مقایسه ایران و جهان در برنامه غربالگری</a:t>
            </a:r>
            <a:endParaRPr lang="en-US" sz="3200" b="1" dirty="0">
              <a:solidFill>
                <a:srgbClr val="002060"/>
              </a:solidFill>
              <a:cs typeface="B Nazanin" panose="00000400000000000000" pitchFamily="2" charset="-78"/>
            </a:endParaRPr>
          </a:p>
        </p:txBody>
      </p:sp>
      <p:graphicFrame>
        <p:nvGraphicFramePr>
          <p:cNvPr id="9" name="Content Placeholder 8"/>
          <p:cNvGraphicFramePr>
            <a:graphicFrameLocks noGrp="1"/>
          </p:cNvGraphicFramePr>
          <p:nvPr>
            <p:ph idx="4294967295"/>
            <p:extLst>
              <p:ext uri="{D42A27DB-BD31-4B8C-83A1-F6EECF244321}">
                <p14:modId xmlns:p14="http://schemas.microsoft.com/office/powerpoint/2010/main" val="2396286776"/>
              </p:ext>
            </p:extLst>
          </p:nvPr>
        </p:nvGraphicFramePr>
        <p:xfrm>
          <a:off x="457200" y="1600200"/>
          <a:ext cx="8229600" cy="1483360"/>
        </p:xfrm>
        <a:graphic>
          <a:graphicData uri="http://schemas.openxmlformats.org/drawingml/2006/table">
            <a:tbl>
              <a:tblPr firstRow="1" bandRow="1">
                <a:tableStyleId>{21E4AEA4-8DFA-4A89-87EB-49C32662AFE0}</a:tableStyleId>
              </a:tblPr>
              <a:tblGrid>
                <a:gridCol w="2057400">
                  <a:extLst>
                    <a:ext uri="{9D8B030D-6E8A-4147-A177-3AD203B41FA5}">
                      <a16:colId xmlns:a16="http://schemas.microsoft.com/office/drawing/2014/main" xmlns="" val="20000"/>
                    </a:ext>
                  </a:extLst>
                </a:gridCol>
                <a:gridCol w="2057400">
                  <a:extLst>
                    <a:ext uri="{9D8B030D-6E8A-4147-A177-3AD203B41FA5}">
                      <a16:colId xmlns:a16="http://schemas.microsoft.com/office/drawing/2014/main" xmlns="" val="20001"/>
                    </a:ext>
                  </a:extLst>
                </a:gridCol>
                <a:gridCol w="2057400">
                  <a:extLst>
                    <a:ext uri="{9D8B030D-6E8A-4147-A177-3AD203B41FA5}">
                      <a16:colId xmlns:a16="http://schemas.microsoft.com/office/drawing/2014/main" xmlns="" val="20002"/>
                    </a:ext>
                  </a:extLst>
                </a:gridCol>
                <a:gridCol w="2057400">
                  <a:extLst>
                    <a:ext uri="{9D8B030D-6E8A-4147-A177-3AD203B41FA5}">
                      <a16:colId xmlns:a16="http://schemas.microsoft.com/office/drawing/2014/main" xmlns="" val="20003"/>
                    </a:ext>
                  </a:extLst>
                </a:gridCol>
              </a:tblGrid>
              <a:tr h="370840">
                <a:tc>
                  <a:txBody>
                    <a:bodyPr/>
                    <a:lstStyle/>
                    <a:p>
                      <a:pPr algn="ctr" rtl="1"/>
                      <a:r>
                        <a:rPr lang="fa-IR" b="1" dirty="0" smtClean="0">
                          <a:cs typeface="B Nazanin" panose="00000400000000000000" pitchFamily="2" charset="-78"/>
                        </a:rPr>
                        <a:t>انگلیس</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هلند</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ایران</a:t>
                      </a:r>
                      <a:endParaRPr lang="en-US" b="1" dirty="0">
                        <a:cs typeface="B Nazanin" panose="00000400000000000000" pitchFamily="2" charset="-78"/>
                      </a:endParaRPr>
                    </a:p>
                  </a:txBody>
                  <a:tcPr/>
                </a:tc>
                <a:tc>
                  <a:txBody>
                    <a:bodyPr/>
                    <a:lstStyle/>
                    <a:p>
                      <a:pPr algn="ctr" rtl="1"/>
                      <a:endParaRPr lang="en-US" b="1">
                        <a:cs typeface="B Nazanin" panose="00000400000000000000" pitchFamily="2" charset="-78"/>
                      </a:endParaRPr>
                    </a:p>
                  </a:txBody>
                  <a:tcPr/>
                </a:tc>
                <a:extLst>
                  <a:ext uri="{0D108BD9-81ED-4DB2-BD59-A6C34878D82A}">
                    <a16:rowId xmlns:a16="http://schemas.microsoft.com/office/drawing/2014/main" xmlns="" val="10000"/>
                  </a:ext>
                </a:extLst>
              </a:tr>
              <a:tr h="370840">
                <a:tc>
                  <a:txBody>
                    <a:bodyPr/>
                    <a:lstStyle/>
                    <a:p>
                      <a:pPr algn="ctr" rtl="1"/>
                      <a:r>
                        <a:rPr lang="fa-IR" b="1" dirty="0" smtClean="0">
                          <a:cs typeface="B Nazanin" panose="00000400000000000000" pitchFamily="2" charset="-78"/>
                        </a:rPr>
                        <a:t>85%</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34%</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95 درصد</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نرخ انجام تست</a:t>
                      </a:r>
                      <a:endParaRPr lang="en-US" b="1" dirty="0">
                        <a:cs typeface="B Nazanin" panose="00000400000000000000" pitchFamily="2" charset="-78"/>
                      </a:endParaRPr>
                    </a:p>
                  </a:txBody>
                  <a:tcPr/>
                </a:tc>
                <a:extLst>
                  <a:ext uri="{0D108BD9-81ED-4DB2-BD59-A6C34878D82A}">
                    <a16:rowId xmlns:a16="http://schemas.microsoft.com/office/drawing/2014/main" xmlns="" val="10001"/>
                  </a:ext>
                </a:extLst>
              </a:tr>
              <a:tr h="370840">
                <a:tc>
                  <a:txBody>
                    <a:bodyPr/>
                    <a:lstStyle/>
                    <a:p>
                      <a:pPr algn="ctr" rtl="1"/>
                      <a:r>
                        <a:rPr lang="fa-IR" b="1" dirty="0" smtClean="0">
                          <a:cs typeface="B Nazanin" panose="00000400000000000000" pitchFamily="2" charset="-78"/>
                        </a:rPr>
                        <a:t>2.5%</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5.4%</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11.8-15.5%</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مثبت کاذب</a:t>
                      </a:r>
                      <a:endParaRPr lang="en-US" b="1" dirty="0">
                        <a:cs typeface="B Nazanin" panose="00000400000000000000" pitchFamily="2" charset="-78"/>
                      </a:endParaRPr>
                    </a:p>
                  </a:txBody>
                  <a:tcPr/>
                </a:tc>
                <a:extLst>
                  <a:ext uri="{0D108BD9-81ED-4DB2-BD59-A6C34878D82A}">
                    <a16:rowId xmlns:a16="http://schemas.microsoft.com/office/drawing/2014/main" xmlns="" val="10002"/>
                  </a:ext>
                </a:extLst>
              </a:tr>
              <a:tr h="370840">
                <a:tc>
                  <a:txBody>
                    <a:bodyPr/>
                    <a:lstStyle/>
                    <a:p>
                      <a:pPr algn="ctr" rtl="1"/>
                      <a:r>
                        <a:rPr lang="fa-IR" b="1" dirty="0" smtClean="0">
                          <a:cs typeface="B Nazanin" panose="00000400000000000000" pitchFamily="2" charset="-78"/>
                        </a:rPr>
                        <a:t>2.1%</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1.8%</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15%</a:t>
                      </a:r>
                      <a:endParaRPr lang="en-US" b="1" dirty="0">
                        <a:cs typeface="B Nazanin" panose="00000400000000000000" pitchFamily="2" charset="-78"/>
                      </a:endParaRPr>
                    </a:p>
                  </a:txBody>
                  <a:tcPr/>
                </a:tc>
                <a:tc>
                  <a:txBody>
                    <a:bodyPr/>
                    <a:lstStyle/>
                    <a:p>
                      <a:pPr algn="ctr" rtl="1"/>
                      <a:r>
                        <a:rPr lang="fa-IR" b="1" dirty="0" smtClean="0">
                          <a:cs typeface="B Nazanin" panose="00000400000000000000" pitchFamily="2" charset="-78"/>
                        </a:rPr>
                        <a:t>ارجاع به</a:t>
                      </a:r>
                      <a:r>
                        <a:rPr lang="fa-IR" b="1" baseline="0" dirty="0" smtClean="0">
                          <a:cs typeface="B Nazanin" panose="00000400000000000000" pitchFamily="2" charset="-78"/>
                        </a:rPr>
                        <a:t> تست تکمیلی</a:t>
                      </a:r>
                      <a:endParaRPr lang="en-US" b="1" dirty="0">
                        <a:cs typeface="B Nazanin" panose="00000400000000000000" pitchFamily="2" charset="-78"/>
                      </a:endParaRPr>
                    </a:p>
                  </a:txBody>
                  <a:tcPr/>
                </a:tc>
                <a:extLst>
                  <a:ext uri="{0D108BD9-81ED-4DB2-BD59-A6C34878D82A}">
                    <a16:rowId xmlns:a16="http://schemas.microsoft.com/office/drawing/2014/main" xmlns="" val="10003"/>
                  </a:ext>
                </a:extLst>
              </a:tr>
            </a:tbl>
          </a:graphicData>
        </a:graphic>
      </p:graphicFrame>
      <p:cxnSp>
        <p:nvCxnSpPr>
          <p:cNvPr id="6" name="Straight Connector 5"/>
          <p:cNvCxnSpPr/>
          <p:nvPr/>
        </p:nvCxnSpPr>
        <p:spPr>
          <a:xfrm flipH="1">
            <a:off x="533400" y="1600200"/>
            <a:ext cx="81534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2667000" y="3962400"/>
            <a:ext cx="4130040" cy="1104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a-IR" sz="2000" b="1" dirty="0" smtClean="0">
                <a:solidFill>
                  <a:srgbClr val="C00000"/>
                </a:solidFill>
                <a:cs typeface="B Nazanin" panose="00000400000000000000" pitchFamily="2" charset="-78"/>
              </a:rPr>
              <a:t>اگر مشابه هلند و انگلیس بود باید 30 هزار نفر ارجاع داده می شدند.</a:t>
            </a:r>
            <a:endParaRPr lang="en-US" sz="2000" b="1" dirty="0">
              <a:solidFill>
                <a:srgbClr val="C00000"/>
              </a:solidFill>
              <a:cs typeface="B Nazanin" panose="00000400000000000000" pitchFamily="2" charset="-78"/>
            </a:endParaRPr>
          </a:p>
        </p:txBody>
      </p:sp>
    </p:spTree>
    <p:extLst>
      <p:ext uri="{BB962C8B-B14F-4D97-AF65-F5344CB8AC3E}">
        <p14:creationId xmlns:p14="http://schemas.microsoft.com/office/powerpoint/2010/main" val="16723534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229600" cy="762000"/>
          </a:xfrm>
        </p:spPr>
        <p:txBody>
          <a:bodyPr>
            <a:normAutofit/>
          </a:bodyPr>
          <a:lstStyle/>
          <a:p>
            <a:pPr rtl="1"/>
            <a:r>
              <a:rPr lang="fa-IR" sz="3200" b="1" dirty="0" smtClean="0">
                <a:solidFill>
                  <a:srgbClr val="006600"/>
                </a:solidFill>
                <a:cs typeface="B Nazanin" panose="00000400000000000000" pitchFamily="2" charset="-78"/>
              </a:rPr>
              <a:t> </a:t>
            </a:r>
            <a:r>
              <a:rPr lang="fa-IR" sz="3200" b="1" dirty="0" smtClean="0">
                <a:solidFill>
                  <a:schemeClr val="bg2">
                    <a:lumMod val="50000"/>
                  </a:schemeClr>
                </a:solidFill>
                <a:cs typeface="B Nazanin" panose="00000400000000000000" pitchFamily="2" charset="-78"/>
              </a:rPr>
              <a:t>القای هراس و نگرانی به مادران باردار</a:t>
            </a:r>
            <a:endParaRPr lang="en-US" sz="3200" b="1" dirty="0">
              <a:solidFill>
                <a:schemeClr val="bg2">
                  <a:lumMod val="50000"/>
                </a:schemeClr>
              </a:solidFill>
              <a:cs typeface="B Nazanin" panose="00000400000000000000" pitchFamily="2" charset="-78"/>
            </a:endParaRPr>
          </a:p>
        </p:txBody>
      </p:sp>
      <p:sp>
        <p:nvSpPr>
          <p:cNvPr id="3" name="Content Placeholder 2"/>
          <p:cNvSpPr>
            <a:spLocks noGrp="1"/>
          </p:cNvSpPr>
          <p:nvPr>
            <p:ph idx="4294967295"/>
          </p:nvPr>
        </p:nvSpPr>
        <p:spPr>
          <a:xfrm>
            <a:off x="457200" y="1981200"/>
            <a:ext cx="8001000" cy="4144963"/>
          </a:xfrm>
          <a:prstGeom prst="rect">
            <a:avLst/>
          </a:prstGeom>
        </p:spPr>
        <p:txBody>
          <a:bodyPr>
            <a:normAutofit/>
          </a:bodyPr>
          <a:lstStyle/>
          <a:p>
            <a:pPr algn="justLow" rtl="1">
              <a:buFont typeface="Wingdings" panose="05000000000000000000" pitchFamily="2" charset="2"/>
              <a:buChar char="q"/>
            </a:pPr>
            <a:r>
              <a:rPr lang="fa-IR" sz="2800" dirty="0" smtClean="0">
                <a:solidFill>
                  <a:schemeClr val="tx1"/>
                </a:solidFill>
                <a:cs typeface="B Nazanin" panose="00000400000000000000" pitchFamily="2" charset="-78"/>
              </a:rPr>
              <a:t>در فرایند غربالگری از هر 6 مادر باردار یک نفر مشکوک به سندرم داون معرفی می شد(مثبت کاذب 16.5 %) </a:t>
            </a:r>
          </a:p>
          <a:p>
            <a:pPr algn="justLow" rtl="1">
              <a:buFont typeface="Wingdings" panose="05000000000000000000" pitchFamily="2" charset="2"/>
              <a:buChar char="q"/>
            </a:pPr>
            <a:r>
              <a:rPr lang="fa-IR" sz="2800" dirty="0" smtClean="0">
                <a:solidFill>
                  <a:schemeClr val="tx1"/>
                </a:solidFill>
                <a:cs typeface="B Nazanin" panose="00000400000000000000" pitchFamily="2" charset="-78"/>
              </a:rPr>
              <a:t>یعنی 160 هزار مادر باردار دچار نوعی ترس و حس منفی به بارداری شده و ..</a:t>
            </a:r>
          </a:p>
        </p:txBody>
      </p:sp>
      <p:cxnSp>
        <p:nvCxnSpPr>
          <p:cNvPr id="6" name="Straight Connector 5"/>
          <p:cNvCxnSpPr/>
          <p:nvPr/>
        </p:nvCxnSpPr>
        <p:spPr>
          <a:xfrm flipH="1">
            <a:off x="533400" y="1447800"/>
            <a:ext cx="815340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6954684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7239000" cy="838200"/>
          </a:xfrm>
        </p:spPr>
        <p:txBody>
          <a:bodyPr>
            <a:normAutofit/>
          </a:bodyPr>
          <a:lstStyle/>
          <a:p>
            <a:pPr rtl="1"/>
            <a:r>
              <a:rPr lang="fa-IR" sz="3200" b="1" dirty="0" smtClean="0">
                <a:solidFill>
                  <a:schemeClr val="bg2">
                    <a:lumMod val="50000"/>
                  </a:schemeClr>
                </a:solidFill>
                <a:cs typeface="B Nazanin" panose="00000400000000000000" pitchFamily="2" charset="-78"/>
              </a:rPr>
              <a:t>ترویج </a:t>
            </a:r>
            <a:r>
              <a:rPr lang="fa-IR" sz="3200" b="1" dirty="0">
                <a:solidFill>
                  <a:schemeClr val="bg2">
                    <a:lumMod val="50000"/>
                  </a:schemeClr>
                </a:solidFill>
                <a:cs typeface="B Nazanin" panose="00000400000000000000" pitchFamily="2" charset="-78"/>
              </a:rPr>
              <a:t>و تسهیل سقط جنین</a:t>
            </a:r>
            <a:endParaRPr lang="en-US" sz="3200" b="1" dirty="0">
              <a:solidFill>
                <a:schemeClr val="bg2">
                  <a:lumMod val="50000"/>
                </a:schemeClr>
              </a:solidFill>
              <a:cs typeface="B Nazanin" panose="00000400000000000000" pitchFamily="2" charset="-78"/>
            </a:endParaRPr>
          </a:p>
        </p:txBody>
      </p:sp>
      <p:sp>
        <p:nvSpPr>
          <p:cNvPr id="3" name="Content Placeholder 2"/>
          <p:cNvSpPr>
            <a:spLocks noGrp="1"/>
          </p:cNvSpPr>
          <p:nvPr>
            <p:ph idx="4294967295"/>
          </p:nvPr>
        </p:nvSpPr>
        <p:spPr>
          <a:xfrm>
            <a:off x="457200" y="1600201"/>
            <a:ext cx="7924800" cy="4114800"/>
          </a:xfrm>
          <a:prstGeom prst="rect">
            <a:avLst/>
          </a:prstGeom>
        </p:spPr>
        <p:txBody>
          <a:bodyPr>
            <a:normAutofit/>
          </a:bodyPr>
          <a:lstStyle/>
          <a:p>
            <a:pPr algn="justLow" rtl="1"/>
            <a:r>
              <a:rPr lang="fa-IR" sz="2800" dirty="0" smtClean="0">
                <a:cs typeface="B Nazanin" panose="00000400000000000000" pitchFamily="2" charset="-78"/>
              </a:rPr>
              <a:t>راهکار پیشنهادی برای گسترش سقط در کشورهای دارای محدودیت فرهنگی و بومی در جهت قانونی کردن سقط جنین، </a:t>
            </a:r>
            <a:r>
              <a:rPr lang="fa-IR" sz="2800" b="1" dirty="0" smtClean="0">
                <a:solidFill>
                  <a:srgbClr val="C00000"/>
                </a:solidFill>
                <a:cs typeface="B Nazanin" panose="00000400000000000000" pitchFamily="2" charset="-78"/>
              </a:rPr>
              <a:t>گسترش دامنه سقط های درمانی </a:t>
            </a:r>
            <a:r>
              <a:rPr lang="fa-IR" sz="2800" dirty="0" smtClean="0">
                <a:cs typeface="B Nazanin" panose="00000400000000000000" pitchFamily="2" charset="-78"/>
              </a:rPr>
              <a:t>و در نتیجه ترویج پیوست فرهنگی آن یعنی مجوز کشتن جنین در جوامع بود. </a:t>
            </a:r>
          </a:p>
          <a:p>
            <a:pPr algn="justLow" rtl="1"/>
            <a:r>
              <a:rPr lang="fa-IR" sz="2800" b="1" u="sng" dirty="0" smtClean="0">
                <a:solidFill>
                  <a:srgbClr val="C00000"/>
                </a:solidFill>
                <a:cs typeface="B Nazanin" panose="00000400000000000000" pitchFamily="2" charset="-78"/>
              </a:rPr>
              <a:t>غربالگری ناخواسته به ابزار فعال و قدرتمندی در هدایت مادران باردار به سمت سقط درمانی است .</a:t>
            </a:r>
            <a:endParaRPr lang="en-US" sz="2800" b="1" u="sng" dirty="0">
              <a:solidFill>
                <a:srgbClr val="C00000"/>
              </a:solidFill>
              <a:cs typeface="B Nazanin" panose="00000400000000000000" pitchFamily="2" charset="-78"/>
            </a:endParaRPr>
          </a:p>
        </p:txBody>
      </p:sp>
      <p:cxnSp>
        <p:nvCxnSpPr>
          <p:cNvPr id="8" name="Straight Connector 7"/>
          <p:cNvCxnSpPr/>
          <p:nvPr/>
        </p:nvCxnSpPr>
        <p:spPr>
          <a:xfrm flipH="1">
            <a:off x="533400" y="1447800"/>
            <a:ext cx="815340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75267118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248" y="609600"/>
            <a:ext cx="8229600" cy="801624"/>
          </a:xfrm>
        </p:spPr>
        <p:txBody>
          <a:bodyPr>
            <a:normAutofit/>
          </a:bodyPr>
          <a:lstStyle/>
          <a:p>
            <a:pPr rtl="1"/>
            <a:r>
              <a:rPr lang="fa-IR" sz="3200" b="1" dirty="0" smtClean="0">
                <a:cs typeface="B Nazanin" panose="00000400000000000000" pitchFamily="2" charset="-78"/>
              </a:rPr>
              <a:t> </a:t>
            </a:r>
            <a:r>
              <a:rPr lang="fa-IR" sz="3200" b="1" dirty="0" smtClean="0">
                <a:solidFill>
                  <a:schemeClr val="bg2">
                    <a:lumMod val="50000"/>
                  </a:schemeClr>
                </a:solidFill>
                <a:cs typeface="B Nazanin" panose="00000400000000000000" pitchFamily="2" charset="-78"/>
              </a:rPr>
              <a:t>ادغام درنظام بهداشتی درمان</a:t>
            </a:r>
            <a:endParaRPr lang="en-US" sz="3200" b="1" dirty="0">
              <a:solidFill>
                <a:schemeClr val="bg2">
                  <a:lumMod val="50000"/>
                </a:schemeClr>
              </a:solidFill>
              <a:cs typeface="B Nazanin" panose="00000400000000000000" pitchFamily="2" charset="-78"/>
            </a:endParaRPr>
          </a:p>
        </p:txBody>
      </p:sp>
      <p:sp>
        <p:nvSpPr>
          <p:cNvPr id="3" name="Content Placeholder 2"/>
          <p:cNvSpPr>
            <a:spLocks noGrp="1"/>
          </p:cNvSpPr>
          <p:nvPr>
            <p:ph idx="4294967295"/>
          </p:nvPr>
        </p:nvSpPr>
        <p:spPr>
          <a:xfrm>
            <a:off x="457200" y="1466193"/>
            <a:ext cx="7950143" cy="4953000"/>
          </a:xfrm>
          <a:prstGeom prst="rect">
            <a:avLst/>
          </a:prstGeom>
        </p:spPr>
        <p:txBody>
          <a:bodyPr>
            <a:normAutofit/>
          </a:bodyPr>
          <a:lstStyle/>
          <a:p>
            <a:pPr marL="0" indent="0" algn="r" rtl="1">
              <a:buNone/>
            </a:pPr>
            <a:r>
              <a:rPr lang="fa-IR" sz="2800" dirty="0">
                <a:solidFill>
                  <a:schemeClr val="tx1"/>
                </a:solidFill>
                <a:cs typeface="B Nazanin" panose="00000400000000000000" pitchFamily="2" charset="-78"/>
              </a:rPr>
              <a:t>الزام به انجام غربالگری در سطح یک خانه ها و مراکز </a:t>
            </a:r>
            <a:r>
              <a:rPr lang="fa-IR" sz="2800" dirty="0" smtClean="0">
                <a:solidFill>
                  <a:schemeClr val="tx1"/>
                </a:solidFill>
                <a:cs typeface="B Nazanin" panose="00000400000000000000" pitchFamily="2" charset="-78"/>
              </a:rPr>
              <a:t>بهداشتی از بزرگترین اشکالات روند پیشین بود زیرا یک خدمت تخصصی در سطح یک ارائه می شد که شامل: </a:t>
            </a:r>
            <a:endParaRPr lang="fa-IR" sz="2800" dirty="0">
              <a:solidFill>
                <a:schemeClr val="tx1"/>
              </a:solidFill>
              <a:cs typeface="B Nazanin" panose="00000400000000000000" pitchFamily="2" charset="-78"/>
            </a:endParaRPr>
          </a:p>
          <a:p>
            <a:pPr algn="r" rtl="1">
              <a:buFontTx/>
              <a:buChar char="-"/>
            </a:pPr>
            <a:r>
              <a:rPr lang="fa-IR" sz="2800" dirty="0" smtClean="0">
                <a:solidFill>
                  <a:schemeClr val="tx1"/>
                </a:solidFill>
                <a:cs typeface="B Nazanin" panose="00000400000000000000" pitchFamily="2" charset="-78"/>
              </a:rPr>
              <a:t>الزام مادران توسط ماما و مراقبین بهداشتی در سطح یک</a:t>
            </a:r>
          </a:p>
          <a:p>
            <a:pPr algn="r" rtl="1">
              <a:buFontTx/>
              <a:buChar char="-"/>
            </a:pPr>
            <a:r>
              <a:rPr lang="fa-IR" sz="2800" dirty="0" smtClean="0">
                <a:solidFill>
                  <a:schemeClr val="tx1"/>
                </a:solidFill>
                <a:cs typeface="B Nazanin" panose="00000400000000000000" pitchFamily="2" charset="-78"/>
              </a:rPr>
              <a:t>اخذ برائت و رضایت در صورت انصراف</a:t>
            </a:r>
          </a:p>
          <a:p>
            <a:pPr marL="0" indent="0" algn="ctr" rtl="1">
              <a:buNone/>
            </a:pPr>
            <a:r>
              <a:rPr lang="fa-IR" sz="2800" b="1" dirty="0" smtClean="0">
                <a:solidFill>
                  <a:srgbClr val="C00000"/>
                </a:solidFill>
                <a:cs typeface="B Nazanin" panose="00000400000000000000" pitchFamily="2" charset="-78"/>
              </a:rPr>
              <a:t>«تعهد می دهم اگر بچه ام داون بدنیا آمد خودم خواستم»</a:t>
            </a:r>
          </a:p>
          <a:p>
            <a:pPr algn="justLow" rtl="1">
              <a:buFontTx/>
              <a:buChar char="-"/>
            </a:pPr>
            <a:r>
              <a:rPr lang="fa-IR" sz="2600" dirty="0" smtClean="0">
                <a:solidFill>
                  <a:schemeClr val="tx1"/>
                </a:solidFill>
                <a:cs typeface="B Nazanin" panose="00000400000000000000" pitchFamily="2" charset="-78"/>
              </a:rPr>
              <a:t>ماما و بهورز شبکه موظفند مادران بالای 35 سالی که رضایت به انجام غربالگری نداشته اند تذکر تلفنی مجدد مبنی بر پرخطر بودن از نظر تولد داون انجام بدهند.</a:t>
            </a:r>
          </a:p>
          <a:p>
            <a:pPr algn="r" rtl="1">
              <a:buFontTx/>
              <a:buChar char="-"/>
            </a:pPr>
            <a:endParaRPr lang="fa-IR" sz="2800" dirty="0" smtClean="0">
              <a:cs typeface="B Nazanin" panose="00000400000000000000" pitchFamily="2" charset="-78"/>
            </a:endParaRPr>
          </a:p>
        </p:txBody>
      </p:sp>
      <p:cxnSp>
        <p:nvCxnSpPr>
          <p:cNvPr id="8" name="Straight Connector 7"/>
          <p:cNvCxnSpPr/>
          <p:nvPr/>
        </p:nvCxnSpPr>
        <p:spPr>
          <a:xfrm flipH="1">
            <a:off x="533400" y="1447800"/>
            <a:ext cx="815340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64833638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63562"/>
            <a:ext cx="8001000" cy="884238"/>
          </a:xfrm>
        </p:spPr>
        <p:txBody>
          <a:bodyPr>
            <a:noAutofit/>
          </a:bodyPr>
          <a:lstStyle/>
          <a:p>
            <a:pPr rtl="1"/>
            <a:r>
              <a:rPr lang="fa-IR" sz="3200" b="1" dirty="0" smtClean="0">
                <a:solidFill>
                  <a:schemeClr val="bg2">
                    <a:lumMod val="50000"/>
                  </a:schemeClr>
                </a:solidFill>
                <a:cs typeface="B Nazanin" panose="00000400000000000000" pitchFamily="2" charset="-78"/>
              </a:rPr>
              <a:t>اغراق در جایگاه غربالگری درتضمین سلامت مادر و جنین</a:t>
            </a:r>
            <a:r>
              <a:rPr lang="fa-IR" sz="2800" b="1" dirty="0" smtClean="0">
                <a:cs typeface="B Nazanin" panose="00000400000000000000" pitchFamily="2" charset="-78"/>
              </a:rPr>
              <a:t/>
            </a:r>
            <a:br>
              <a:rPr lang="fa-IR" sz="2800" b="1" dirty="0" smtClean="0">
                <a:cs typeface="B Nazanin" panose="00000400000000000000" pitchFamily="2" charset="-78"/>
              </a:rPr>
            </a:br>
            <a:endParaRPr lang="en-US" sz="2800" b="1" dirty="0">
              <a:cs typeface="B Nazanin" panose="00000400000000000000" pitchFamily="2" charset="-78"/>
            </a:endParaRPr>
          </a:p>
        </p:txBody>
      </p:sp>
      <p:sp>
        <p:nvSpPr>
          <p:cNvPr id="3" name="Content Placeholder 2"/>
          <p:cNvSpPr>
            <a:spLocks noGrp="1"/>
          </p:cNvSpPr>
          <p:nvPr>
            <p:ph idx="4294967295"/>
          </p:nvPr>
        </p:nvSpPr>
        <p:spPr>
          <a:xfrm>
            <a:off x="635028" y="1752600"/>
            <a:ext cx="7950143" cy="4525963"/>
          </a:xfrm>
          <a:prstGeom prst="rect">
            <a:avLst/>
          </a:prstGeom>
        </p:spPr>
        <p:txBody>
          <a:bodyPr>
            <a:normAutofit/>
          </a:bodyPr>
          <a:lstStyle/>
          <a:p>
            <a:pPr algn="justLow" rtl="1">
              <a:buFont typeface="Wingdings" panose="05000000000000000000" pitchFamily="2" charset="2"/>
              <a:buChar char="v"/>
            </a:pPr>
            <a:r>
              <a:rPr lang="fa-IR" sz="2800" dirty="0" smtClean="0">
                <a:solidFill>
                  <a:schemeClr val="tx1"/>
                </a:solidFill>
                <a:cs typeface="B Nazanin" panose="00000400000000000000" pitchFamily="2" charset="-78"/>
              </a:rPr>
              <a:t>عدم بیان شفاف و صریح بی تاثیر بودن غربالگری در تضمین سلامت جنین</a:t>
            </a:r>
          </a:p>
          <a:p>
            <a:pPr algn="justLow" rtl="1">
              <a:buFont typeface="Wingdings" panose="05000000000000000000" pitchFamily="2" charset="2"/>
              <a:buChar char="v"/>
            </a:pPr>
            <a:r>
              <a:rPr lang="fa-IR" sz="2800" dirty="0" smtClean="0">
                <a:solidFill>
                  <a:schemeClr val="tx1"/>
                </a:solidFill>
                <a:cs typeface="B Nazanin" panose="00000400000000000000" pitchFamily="2" charset="-78"/>
              </a:rPr>
              <a:t>بی اطلاعی جامعه از فقدان درمان یا پیشگیری در روند غربالگری.</a:t>
            </a:r>
          </a:p>
          <a:p>
            <a:pPr marL="457200" indent="-457200" algn="ctr" rtl="1">
              <a:buFont typeface="Wingdings" panose="05000000000000000000" pitchFamily="2" charset="2"/>
              <a:buChar char="v"/>
            </a:pPr>
            <a:r>
              <a:rPr lang="fa-IR" sz="2800" dirty="0" smtClean="0">
                <a:solidFill>
                  <a:srgbClr val="C00000"/>
                </a:solidFill>
                <a:cs typeface="B Nazanin" panose="00000400000000000000" pitchFamily="2" charset="-78"/>
              </a:rPr>
              <a:t>غربالگری </a:t>
            </a:r>
            <a:r>
              <a:rPr lang="fa-IR" sz="2800" dirty="0">
                <a:solidFill>
                  <a:srgbClr val="C00000"/>
                </a:solidFill>
                <a:cs typeface="B Nazanin" panose="00000400000000000000" pitchFamily="2" charset="-78"/>
              </a:rPr>
              <a:t>نهایتا نسخه سقط جنین را پیشنهاد می کند و تاثیری در درمان یا پیشگیری از معلولیت ندارد</a:t>
            </a:r>
            <a:r>
              <a:rPr lang="fa-IR" sz="2800" dirty="0" smtClean="0">
                <a:solidFill>
                  <a:srgbClr val="C00000"/>
                </a:solidFill>
                <a:cs typeface="B Nazanin" panose="00000400000000000000" pitchFamily="2" charset="-78"/>
              </a:rPr>
              <a:t>.</a:t>
            </a:r>
            <a:endParaRPr lang="fa-IR" sz="2800" dirty="0" smtClean="0">
              <a:cs typeface="B Nazanin" panose="00000400000000000000" pitchFamily="2" charset="-78"/>
            </a:endParaRPr>
          </a:p>
          <a:p>
            <a:pPr algn="justLow" rtl="1">
              <a:buFont typeface="Wingdings" panose="05000000000000000000" pitchFamily="2" charset="2"/>
              <a:buChar char="v"/>
            </a:pPr>
            <a:r>
              <a:rPr lang="fa-IR" sz="2800" dirty="0" smtClean="0">
                <a:solidFill>
                  <a:schemeClr val="tx1"/>
                </a:solidFill>
                <a:cs typeface="B Nazanin" panose="00000400000000000000" pitchFamily="2" charset="-78"/>
              </a:rPr>
              <a:t>بی تاثیر بودن غربالگری در سلامت </a:t>
            </a:r>
            <a:r>
              <a:rPr lang="fa-IR" sz="2800" dirty="0">
                <a:solidFill>
                  <a:schemeClr val="tx1"/>
                </a:solidFill>
                <a:cs typeface="B Nazanin" panose="00000400000000000000" pitchFamily="2" charset="-78"/>
              </a:rPr>
              <a:t>مادر و </a:t>
            </a:r>
            <a:r>
              <a:rPr lang="fa-IR" sz="2800" dirty="0" smtClean="0">
                <a:solidFill>
                  <a:schemeClr val="tx1"/>
                </a:solidFill>
                <a:cs typeface="B Nazanin" panose="00000400000000000000" pitchFamily="2" charset="-78"/>
              </a:rPr>
              <a:t>جنین</a:t>
            </a:r>
          </a:p>
          <a:p>
            <a:pPr marL="0" indent="0" algn="justLow" rtl="1">
              <a:buNone/>
            </a:pPr>
            <a:endParaRPr lang="en-US" sz="2800" dirty="0">
              <a:solidFill>
                <a:srgbClr val="002060"/>
              </a:solidFill>
              <a:cs typeface="B Nazanin" panose="00000400000000000000" pitchFamily="2" charset="-78"/>
            </a:endParaRPr>
          </a:p>
        </p:txBody>
      </p:sp>
      <p:cxnSp>
        <p:nvCxnSpPr>
          <p:cNvPr id="8" name="Straight Connector 7"/>
          <p:cNvCxnSpPr/>
          <p:nvPr/>
        </p:nvCxnSpPr>
        <p:spPr>
          <a:xfrm flipH="1">
            <a:off x="533400" y="1600200"/>
            <a:ext cx="815340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6664751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609600"/>
            <a:ext cx="7467600" cy="838200"/>
          </a:xfrm>
        </p:spPr>
        <p:txBody>
          <a:bodyPr>
            <a:normAutofit/>
          </a:bodyPr>
          <a:lstStyle/>
          <a:p>
            <a:pPr marL="0" indent="0">
              <a:buNone/>
            </a:pPr>
            <a:r>
              <a:rPr lang="fa-IR" sz="3200" b="1" dirty="0" smtClean="0">
                <a:solidFill>
                  <a:schemeClr val="bg2">
                    <a:lumMod val="50000"/>
                  </a:schemeClr>
                </a:solidFill>
                <a:cs typeface="B Nazanin" panose="00000400000000000000" pitchFamily="2" charset="-78"/>
              </a:rPr>
              <a:t>عدم نظارت و یکسان سازی عملکردآزمایشگاه ها</a:t>
            </a:r>
            <a:endParaRPr lang="en-US" sz="3200" b="1" dirty="0">
              <a:solidFill>
                <a:schemeClr val="bg2">
                  <a:lumMod val="50000"/>
                </a:schemeClr>
              </a:solidFill>
              <a:cs typeface="B Nazanin" panose="00000400000000000000" pitchFamily="2" charset="-78"/>
            </a:endParaRPr>
          </a:p>
        </p:txBody>
      </p:sp>
      <p:sp>
        <p:nvSpPr>
          <p:cNvPr id="3" name="Content Placeholder 2"/>
          <p:cNvSpPr>
            <a:spLocks noGrp="1"/>
          </p:cNvSpPr>
          <p:nvPr>
            <p:ph idx="4294967295"/>
          </p:nvPr>
        </p:nvSpPr>
        <p:spPr>
          <a:xfrm>
            <a:off x="457199" y="1752600"/>
            <a:ext cx="7950143" cy="4373563"/>
          </a:xfrm>
          <a:prstGeom prst="rect">
            <a:avLst/>
          </a:prstGeom>
        </p:spPr>
        <p:txBody>
          <a:bodyPr>
            <a:normAutofit/>
          </a:bodyPr>
          <a:lstStyle/>
          <a:p>
            <a:pPr algn="justLow" rtl="1">
              <a:buFont typeface="Wingdings" panose="05000000000000000000" pitchFamily="2" charset="2"/>
              <a:buChar char="v"/>
            </a:pPr>
            <a:r>
              <a:rPr lang="fa-IR" sz="2800" dirty="0" smtClean="0">
                <a:solidFill>
                  <a:schemeClr val="tx1"/>
                </a:solidFill>
                <a:cs typeface="B Nazanin" panose="00000400000000000000" pitchFamily="2" charset="-78"/>
              </a:rPr>
              <a:t>عدم یکسان سازی درآستانه برش ارائه شده توسط آزمایشگاه ها</a:t>
            </a:r>
          </a:p>
          <a:p>
            <a:pPr algn="justLow" rtl="1">
              <a:buFont typeface="Wingdings" panose="05000000000000000000" pitchFamily="2" charset="2"/>
              <a:buChar char="v"/>
            </a:pPr>
            <a:endParaRPr lang="fa-IR" sz="2800" dirty="0">
              <a:solidFill>
                <a:schemeClr val="tx1"/>
              </a:solidFill>
              <a:cs typeface="B Nazanin" panose="00000400000000000000" pitchFamily="2" charset="-78"/>
            </a:endParaRPr>
          </a:p>
          <a:p>
            <a:pPr algn="justLow" rtl="1">
              <a:buFont typeface="Wingdings" panose="05000000000000000000" pitchFamily="2" charset="2"/>
              <a:buChar char="v"/>
            </a:pPr>
            <a:r>
              <a:rPr lang="fa-IR" sz="2800" dirty="0" smtClean="0">
                <a:solidFill>
                  <a:schemeClr val="tx1"/>
                </a:solidFill>
                <a:cs typeface="B Nazanin" panose="00000400000000000000" pitchFamily="2" charset="-78"/>
              </a:rPr>
              <a:t>اغراق در موارد ارجاعی به انجام تست های تکمیلی</a:t>
            </a:r>
          </a:p>
          <a:p>
            <a:pPr algn="justLow" rtl="1">
              <a:buFont typeface="Wingdings" panose="05000000000000000000" pitchFamily="2" charset="2"/>
              <a:buChar char="v"/>
            </a:pPr>
            <a:endParaRPr lang="fa-IR" sz="2800" dirty="0">
              <a:solidFill>
                <a:schemeClr val="tx1"/>
              </a:solidFill>
              <a:cs typeface="B Nazanin" panose="00000400000000000000" pitchFamily="2" charset="-78"/>
            </a:endParaRPr>
          </a:p>
          <a:p>
            <a:pPr algn="justLow" rtl="1">
              <a:buFont typeface="Wingdings" panose="05000000000000000000" pitchFamily="2" charset="2"/>
              <a:buChar char="v"/>
            </a:pPr>
            <a:r>
              <a:rPr lang="fa-IR" sz="2800" dirty="0" smtClean="0">
                <a:solidFill>
                  <a:schemeClr val="tx1"/>
                </a:solidFill>
                <a:cs typeface="B Nazanin" panose="00000400000000000000" pitchFamily="2" charset="-78"/>
              </a:rPr>
              <a:t>فقدان دستورالعمل نظارتی بر تبلیغات و توصیه های آزمایشگاه ها</a:t>
            </a:r>
          </a:p>
          <a:p>
            <a:pPr marL="0" indent="0" algn="justLow" rtl="1">
              <a:buNone/>
            </a:pPr>
            <a:endParaRPr lang="en-US" sz="2800" dirty="0">
              <a:solidFill>
                <a:srgbClr val="002060"/>
              </a:solidFill>
              <a:cs typeface="B Nazanin" panose="00000400000000000000" pitchFamily="2" charset="-78"/>
            </a:endParaRPr>
          </a:p>
        </p:txBody>
      </p:sp>
      <p:cxnSp>
        <p:nvCxnSpPr>
          <p:cNvPr id="8" name="Straight Connector 7"/>
          <p:cNvCxnSpPr/>
          <p:nvPr/>
        </p:nvCxnSpPr>
        <p:spPr>
          <a:xfrm flipH="1">
            <a:off x="533400" y="1447800"/>
            <a:ext cx="8153400"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4608104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6A403D-C63F-4829-8039-4560FAD5CDC7}" type="datetime1">
              <a:rPr lang="en-US" smtClean="0"/>
              <a:t>4/20/2025</a:t>
            </a:fld>
            <a:endParaRPr lang="en-US"/>
          </a:p>
        </p:txBody>
      </p:sp>
      <p:sp>
        <p:nvSpPr>
          <p:cNvPr id="5" name="Slide Number Placeholder 4"/>
          <p:cNvSpPr>
            <a:spLocks noGrp="1"/>
          </p:cNvSpPr>
          <p:nvPr>
            <p:ph type="sldNum" sz="quarter" idx="12"/>
          </p:nvPr>
        </p:nvSpPr>
        <p:spPr/>
        <p:txBody>
          <a:bodyPr/>
          <a:lstStyle/>
          <a:p>
            <a:fld id="{EE253F65-4341-4CA4-9BC7-52771A4DC51D}" type="slidenum">
              <a:rPr lang="en-US" smtClean="0"/>
              <a:t>59</a:t>
            </a:fld>
            <a:endParaRPr lang="en-US"/>
          </a:p>
        </p:txBody>
      </p:sp>
      <p:sp>
        <p:nvSpPr>
          <p:cNvPr id="8" name="Content Placeholder 7"/>
          <p:cNvSpPr>
            <a:spLocks noGrp="1"/>
          </p:cNvSpPr>
          <p:nvPr>
            <p:ph idx="4294967295"/>
          </p:nvPr>
        </p:nvSpPr>
        <p:spPr>
          <a:xfrm>
            <a:off x="662940" y="1828715"/>
            <a:ext cx="7566660" cy="3581485"/>
          </a:xfrm>
          <a:prstGeom prst="rect">
            <a:avLst/>
          </a:prstGeom>
        </p:spPr>
        <p:txBody>
          <a:bodyPr>
            <a:normAutofit lnSpcReduction="10000"/>
          </a:bodyPr>
          <a:lstStyle/>
          <a:p>
            <a:pPr algn="justLow" rtl="1">
              <a:buFont typeface="Wingdings" panose="05000000000000000000" pitchFamily="2" charset="2"/>
              <a:buChar char="v"/>
            </a:pPr>
            <a:r>
              <a:rPr lang="fa-IR" sz="2800" b="1" dirty="0" smtClean="0">
                <a:solidFill>
                  <a:schemeClr val="accent4">
                    <a:lumMod val="50000"/>
                  </a:schemeClr>
                </a:solidFill>
                <a:latin typeface="Times New Roman" panose="02020603050405020304" pitchFamily="18" charset="0"/>
                <a:cs typeface="B Mitra" panose="00000400000000000000" pitchFamily="2" charset="-78"/>
              </a:rPr>
              <a:t>برنامه غربالگری حذف نشده است.</a:t>
            </a:r>
          </a:p>
          <a:p>
            <a:pPr algn="justLow" rtl="1">
              <a:buFont typeface="Wingdings" panose="05000000000000000000" pitchFamily="2" charset="2"/>
              <a:buChar char="v"/>
            </a:pPr>
            <a:endParaRPr lang="fa-IR" sz="2800" b="1" dirty="0" smtClean="0">
              <a:solidFill>
                <a:schemeClr val="accent4">
                  <a:lumMod val="50000"/>
                </a:schemeClr>
              </a:solidFill>
              <a:latin typeface="Times New Roman" panose="02020603050405020304" pitchFamily="18" charset="0"/>
              <a:cs typeface="B Mitra" panose="00000400000000000000" pitchFamily="2" charset="-78"/>
            </a:endParaRPr>
          </a:p>
          <a:p>
            <a:pPr algn="justLow" rtl="1">
              <a:buFont typeface="Wingdings" panose="05000000000000000000" pitchFamily="2" charset="2"/>
              <a:buChar char="v"/>
            </a:pPr>
            <a:r>
              <a:rPr lang="fa-IR" sz="2800" b="1" dirty="0" smtClean="0">
                <a:solidFill>
                  <a:schemeClr val="accent4">
                    <a:lumMod val="50000"/>
                  </a:schemeClr>
                </a:solidFill>
                <a:latin typeface="Times New Roman" panose="02020603050405020304" pitchFamily="18" charset="0"/>
                <a:cs typeface="B Mitra" panose="00000400000000000000" pitchFamily="2" charset="-78"/>
              </a:rPr>
              <a:t>برنامه غربالگری از سطح 1به سطح تخصصی ارجاع داده شده است.</a:t>
            </a:r>
          </a:p>
          <a:p>
            <a:pPr algn="justLow" rtl="1">
              <a:buFont typeface="Wingdings" panose="05000000000000000000" pitchFamily="2" charset="2"/>
              <a:buChar char="v"/>
            </a:pPr>
            <a:endParaRPr lang="fa-IR" sz="2800" b="1" dirty="0" smtClean="0">
              <a:solidFill>
                <a:schemeClr val="accent4">
                  <a:lumMod val="50000"/>
                </a:schemeClr>
              </a:solidFill>
              <a:latin typeface="Times New Roman" panose="02020603050405020304" pitchFamily="18" charset="0"/>
              <a:cs typeface="B Mitra" panose="00000400000000000000" pitchFamily="2" charset="-78"/>
            </a:endParaRPr>
          </a:p>
          <a:p>
            <a:pPr algn="justLow" rtl="1">
              <a:buFont typeface="Wingdings" panose="05000000000000000000" pitchFamily="2" charset="2"/>
              <a:buChar char="v"/>
            </a:pPr>
            <a:r>
              <a:rPr lang="fa-IR" sz="2800" b="1" dirty="0" smtClean="0">
                <a:solidFill>
                  <a:schemeClr val="accent4">
                    <a:lumMod val="50000"/>
                  </a:schemeClr>
                </a:solidFill>
                <a:latin typeface="Times New Roman" panose="02020603050405020304" pitchFamily="18" charset="0"/>
                <a:cs typeface="B Mitra" panose="00000400000000000000" pitchFamily="2" charset="-78"/>
              </a:rPr>
              <a:t>برنامه غربالگری از شکل اجباری به اختیاری ارتقا داده شده است.</a:t>
            </a:r>
          </a:p>
          <a:p>
            <a:pPr marL="0" indent="0" algn="justLow" rtl="1">
              <a:buNone/>
            </a:pPr>
            <a:endParaRPr lang="fa-IR" sz="280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24723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0"/>
            <a:ext cx="8229600" cy="1143000"/>
          </a:xfrm>
        </p:spPr>
        <p:txBody>
          <a:bodyPr/>
          <a:lstStyle/>
          <a:p>
            <a:r>
              <a:rPr lang="fa-IR" sz="4400" dirty="0" smtClean="0">
                <a:solidFill>
                  <a:srgbClr val="0070C0"/>
                </a:solidFill>
                <a:cs typeface="2  Mitra" panose="00000400000000000000" pitchFamily="2" charset="-78"/>
              </a:rPr>
              <a:t>قانون حمایت از خانواده و جوانی جمعیت</a:t>
            </a:r>
            <a:endParaRPr lang="fa-IR" sz="4400" dirty="0">
              <a:solidFill>
                <a:srgbClr val="0070C0"/>
              </a:solidFill>
              <a:cs typeface="2  Mitra" panose="00000400000000000000" pitchFamily="2" charset="-78"/>
            </a:endParaRPr>
          </a:p>
        </p:txBody>
      </p:sp>
    </p:spTree>
    <p:extLst>
      <p:ext uri="{BB962C8B-B14F-4D97-AF65-F5344CB8AC3E}">
        <p14:creationId xmlns:p14="http://schemas.microsoft.com/office/powerpoint/2010/main" val="15952581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990600"/>
          </a:xfrm>
        </p:spPr>
        <p:txBody>
          <a:bodyPr/>
          <a:lstStyle/>
          <a:p>
            <a:pPr marL="0" indent="0">
              <a:buNone/>
            </a:pPr>
            <a:r>
              <a:rPr lang="fa-IR" sz="3600" dirty="0">
                <a:solidFill>
                  <a:schemeClr val="accent1"/>
                </a:solidFill>
                <a:cs typeface="2  Mitra" panose="00000400000000000000" pitchFamily="2" charset="-78"/>
              </a:rPr>
              <a:t>تحلیل آماری قانون حمایت از خانواده و جوانی </a:t>
            </a:r>
            <a:r>
              <a:rPr lang="fa-IR" sz="3600" dirty="0">
                <a:solidFill>
                  <a:schemeClr val="accent1"/>
                </a:solidFill>
                <a:latin typeface="+mn-lt"/>
                <a:ea typeface="+mn-ea"/>
                <a:cs typeface="2  Mitra" panose="00000400000000000000" pitchFamily="2" charset="-78"/>
              </a:rPr>
              <a:t>جمعیت</a:t>
            </a:r>
          </a:p>
        </p:txBody>
      </p:sp>
      <p:sp>
        <p:nvSpPr>
          <p:cNvPr id="4" name="Oval 3"/>
          <p:cNvSpPr/>
          <p:nvPr/>
        </p:nvSpPr>
        <p:spPr>
          <a:xfrm>
            <a:off x="7086600" y="1295400"/>
            <a:ext cx="1905000" cy="1295400"/>
          </a:xfrm>
          <a:prstGeom prst="ellipse">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fa-IR" sz="2800" b="1" dirty="0" smtClean="0">
                <a:solidFill>
                  <a:srgbClr val="FF0000"/>
                </a:solidFill>
                <a:cs typeface="2  Mitra" panose="00000400000000000000" pitchFamily="2" charset="-78"/>
              </a:rPr>
              <a:t>کل قانون </a:t>
            </a:r>
            <a:endParaRPr lang="fa-IR" sz="2800" b="1" dirty="0">
              <a:solidFill>
                <a:srgbClr val="FF0000"/>
              </a:solidFill>
              <a:cs typeface="2  Mitra" panose="00000400000000000000" pitchFamily="2" charset="-78"/>
            </a:endParaRPr>
          </a:p>
        </p:txBody>
      </p:sp>
      <p:pic>
        <p:nvPicPr>
          <p:cNvPr id="307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537912" y="1859269"/>
            <a:ext cx="548688" cy="243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304800" y="1157868"/>
            <a:ext cx="6248400" cy="1600200"/>
          </a:xfrm>
          <a:prstGeom prst="ellipse">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fa-IR" sz="2800" b="1" dirty="0">
                <a:cs typeface="2  Mitra" panose="00000400000000000000" pitchFamily="2" charset="-78"/>
              </a:rPr>
              <a:t>کل قانون دارای 73 ماده و 81 </a:t>
            </a:r>
            <a:r>
              <a:rPr lang="fa-IR" sz="2800" b="1" dirty="0" smtClean="0">
                <a:cs typeface="2  Mitra" panose="00000400000000000000" pitchFamily="2" charset="-78"/>
              </a:rPr>
              <a:t>تبصره </a:t>
            </a:r>
            <a:r>
              <a:rPr lang="fa-IR" sz="2800" b="1" dirty="0">
                <a:cs typeface="2  Mitra" panose="00000400000000000000" pitchFamily="2" charset="-78"/>
              </a:rPr>
              <a:t>و 236 تکیلف </a:t>
            </a:r>
            <a:r>
              <a:rPr lang="fa-IR" sz="2800" b="1" dirty="0" smtClean="0">
                <a:cs typeface="2  Mitra" panose="00000400000000000000" pitchFamily="2" charset="-78"/>
              </a:rPr>
              <a:t>قانونی است .</a:t>
            </a:r>
            <a:endParaRPr lang="fa-IR" sz="2800" b="1" dirty="0">
              <a:cs typeface="2  Mitra" panose="00000400000000000000" pitchFamily="2" charset="-78"/>
            </a:endParaRPr>
          </a:p>
        </p:txBody>
      </p:sp>
      <p:sp>
        <p:nvSpPr>
          <p:cNvPr id="3" name="Oval 2"/>
          <p:cNvSpPr/>
          <p:nvPr/>
        </p:nvSpPr>
        <p:spPr>
          <a:xfrm>
            <a:off x="7148650" y="3124200"/>
            <a:ext cx="1855959" cy="1371600"/>
          </a:xfrm>
          <a:prstGeom prst="ellipse">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fa-IR" sz="2800" b="1" dirty="0">
                <a:solidFill>
                  <a:srgbClr val="FF0000"/>
                </a:solidFill>
                <a:cs typeface="2  Mitra" panose="00000400000000000000" pitchFamily="2" charset="-78"/>
              </a:rPr>
              <a:t>وزارت بهداشت </a:t>
            </a:r>
          </a:p>
        </p:txBody>
      </p:sp>
      <p:sp>
        <p:nvSpPr>
          <p:cNvPr id="7" name="Oval 6"/>
          <p:cNvSpPr/>
          <p:nvPr/>
        </p:nvSpPr>
        <p:spPr>
          <a:xfrm>
            <a:off x="7107044" y="4953000"/>
            <a:ext cx="1905000" cy="1371600"/>
          </a:xfrm>
          <a:prstGeom prst="ellipse">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fa-IR" sz="2800" b="1" dirty="0">
                <a:solidFill>
                  <a:srgbClr val="FF0000"/>
                </a:solidFill>
                <a:cs typeface="2  Mitra" panose="00000400000000000000" pitchFamily="2" charset="-78"/>
              </a:rPr>
              <a:t>معاونت بهداشت</a:t>
            </a: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9963" y="3688069"/>
            <a:ext cx="548688" cy="243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4207" y="5512419"/>
            <a:ext cx="548688" cy="243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9"/>
          <p:cNvSpPr/>
          <p:nvPr/>
        </p:nvSpPr>
        <p:spPr>
          <a:xfrm>
            <a:off x="338553" y="2971799"/>
            <a:ext cx="6248400" cy="1676400"/>
          </a:xfrm>
          <a:prstGeom prst="ellipse">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fa-IR" sz="2800" b="1" dirty="0" smtClean="0">
                <a:cs typeface="2  Mitra" panose="00000400000000000000" pitchFamily="2" charset="-78"/>
              </a:rPr>
              <a:t>43ماده </a:t>
            </a:r>
            <a:r>
              <a:rPr lang="fa-IR" sz="2800" b="1" dirty="0">
                <a:cs typeface="2  Mitra" panose="00000400000000000000" pitchFamily="2" charset="-78"/>
              </a:rPr>
              <a:t>قانون ،تکیلف قانونی وزارت بهداشت در معاونت های </a:t>
            </a:r>
            <a:r>
              <a:rPr lang="fa-IR" sz="2800" b="1" dirty="0" smtClean="0">
                <a:cs typeface="2  Mitra" panose="00000400000000000000" pitchFamily="2" charset="-78"/>
              </a:rPr>
              <a:t>مختلف است. 59%</a:t>
            </a:r>
            <a:endParaRPr lang="fa-IR" sz="2800" b="1" dirty="0">
              <a:cs typeface="2  Mitra" panose="00000400000000000000" pitchFamily="2" charset="-78"/>
            </a:endParaRPr>
          </a:p>
        </p:txBody>
      </p:sp>
      <p:sp>
        <p:nvSpPr>
          <p:cNvPr id="11" name="Oval 10"/>
          <p:cNvSpPr/>
          <p:nvPr/>
        </p:nvSpPr>
        <p:spPr>
          <a:xfrm>
            <a:off x="338553" y="4821239"/>
            <a:ext cx="6188927" cy="1600200"/>
          </a:xfrm>
          <a:prstGeom prst="ellipse">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fa-IR" sz="2800" b="1" dirty="0" smtClean="0">
                <a:cs typeface="2  Mitra" panose="00000400000000000000" pitchFamily="2" charset="-78"/>
              </a:rPr>
              <a:t>20ماده </a:t>
            </a:r>
            <a:r>
              <a:rPr lang="fa-IR" sz="2800" b="1" dirty="0">
                <a:cs typeface="2  Mitra" panose="00000400000000000000" pitchFamily="2" charset="-78"/>
              </a:rPr>
              <a:t>قانون ،تکیلف قانونی معاونت بهداشت </a:t>
            </a:r>
            <a:r>
              <a:rPr lang="fa-IR" sz="2800" b="1" dirty="0" smtClean="0">
                <a:cs typeface="2  Mitra" panose="00000400000000000000" pitchFamily="2" charset="-78"/>
              </a:rPr>
              <a:t>است.</a:t>
            </a:r>
            <a:r>
              <a:rPr lang="fa-IR" sz="2800" b="1" dirty="0">
                <a:cs typeface="2  Mitra" panose="00000400000000000000" pitchFamily="2" charset="-78"/>
              </a:rPr>
              <a:t> </a:t>
            </a:r>
            <a:r>
              <a:rPr lang="fa-IR" sz="2800" b="1" dirty="0" smtClean="0">
                <a:cs typeface="2  Mitra" panose="00000400000000000000" pitchFamily="2" charset="-78"/>
              </a:rPr>
              <a:t>26 %</a:t>
            </a:r>
            <a:endParaRPr lang="fa-IR" sz="2800" b="1" dirty="0">
              <a:cs typeface="2  Mitra" panose="00000400000000000000" pitchFamily="2" charset="-78"/>
            </a:endParaRPr>
          </a:p>
        </p:txBody>
      </p:sp>
    </p:spTree>
    <p:extLst>
      <p:ext uri="{BB962C8B-B14F-4D97-AF65-F5344CB8AC3E}">
        <p14:creationId xmlns:p14="http://schemas.microsoft.com/office/powerpoint/2010/main" val="383725492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458200" cy="838200"/>
          </a:xfrm>
        </p:spPr>
        <p:txBody>
          <a:bodyPr/>
          <a:lstStyle/>
          <a:p>
            <a:pPr marL="0" indent="0" algn="ctr">
              <a:buNone/>
            </a:pPr>
            <a:r>
              <a:rPr lang="fa-IR" sz="3200" dirty="0">
                <a:solidFill>
                  <a:schemeClr val="accent1"/>
                </a:solidFill>
                <a:cs typeface="2  Mitra" panose="00000400000000000000" pitchFamily="2" charset="-78"/>
              </a:rPr>
              <a:t>زمانبندی ابلاغ قانون حمایت از خانواده و جوانی جمعیت</a:t>
            </a:r>
          </a:p>
        </p:txBody>
      </p:sp>
      <p:graphicFrame>
        <p:nvGraphicFramePr>
          <p:cNvPr id="3" name="Content Placeholder 2"/>
          <p:cNvGraphicFramePr>
            <a:graphicFrameLocks noGrp="1"/>
          </p:cNvGraphicFramePr>
          <p:nvPr>
            <p:ph sz="quarter" idx="13"/>
            <p:extLst>
              <p:ext uri="{D42A27DB-BD31-4B8C-83A1-F6EECF244321}">
                <p14:modId xmlns:p14="http://schemas.microsoft.com/office/powerpoint/2010/main" val="3243029457"/>
              </p:ext>
            </p:extLst>
          </p:nvPr>
        </p:nvGraphicFramePr>
        <p:xfrm>
          <a:off x="195146" y="1295400"/>
          <a:ext cx="8720254" cy="5410199"/>
        </p:xfrm>
        <a:graphic>
          <a:graphicData uri="http://schemas.openxmlformats.org/drawingml/2006/table">
            <a:tbl>
              <a:tblPr rtl="1" firstRow="1" bandRow="1">
                <a:tableStyleId>{5C22544A-7EE6-4342-B048-85BDC9FD1C3A}</a:tableStyleId>
              </a:tblPr>
              <a:tblGrid>
                <a:gridCol w="902754">
                  <a:extLst>
                    <a:ext uri="{9D8B030D-6E8A-4147-A177-3AD203B41FA5}">
                      <a16:colId xmlns:a16="http://schemas.microsoft.com/office/drawing/2014/main" xmlns="" val="20000"/>
                    </a:ext>
                  </a:extLst>
                </a:gridCol>
                <a:gridCol w="3485250">
                  <a:extLst>
                    <a:ext uri="{9D8B030D-6E8A-4147-A177-3AD203B41FA5}">
                      <a16:colId xmlns:a16="http://schemas.microsoft.com/office/drawing/2014/main" xmlns="" val="20001"/>
                    </a:ext>
                  </a:extLst>
                </a:gridCol>
                <a:gridCol w="2574074">
                  <a:extLst>
                    <a:ext uri="{9D8B030D-6E8A-4147-A177-3AD203B41FA5}">
                      <a16:colId xmlns:a16="http://schemas.microsoft.com/office/drawing/2014/main" xmlns="" val="20002"/>
                    </a:ext>
                  </a:extLst>
                </a:gridCol>
                <a:gridCol w="1758176">
                  <a:extLst>
                    <a:ext uri="{9D8B030D-6E8A-4147-A177-3AD203B41FA5}">
                      <a16:colId xmlns:a16="http://schemas.microsoft.com/office/drawing/2014/main" xmlns="" val="20003"/>
                    </a:ext>
                  </a:extLst>
                </a:gridCol>
              </a:tblGrid>
              <a:tr h="534729">
                <a:tc>
                  <a:txBody>
                    <a:bodyPr/>
                    <a:lstStyle/>
                    <a:p>
                      <a:pPr algn="ctr" rtl="1"/>
                      <a:r>
                        <a:rPr lang="fa-IR" sz="2800" dirty="0" smtClean="0">
                          <a:cs typeface="2  Mitra" panose="00000400000000000000" pitchFamily="2" charset="-78"/>
                        </a:rPr>
                        <a:t>ردیف </a:t>
                      </a:r>
                      <a:endParaRPr lang="fa-IR" sz="2800" dirty="0">
                        <a:cs typeface="2  Mitra" panose="00000400000000000000" pitchFamily="2" charset="-78"/>
                      </a:endParaRPr>
                    </a:p>
                  </a:txBody>
                  <a:tcPr/>
                </a:tc>
                <a:tc>
                  <a:txBody>
                    <a:bodyPr/>
                    <a:lstStyle/>
                    <a:p>
                      <a:pPr algn="ctr" rtl="1"/>
                      <a:r>
                        <a:rPr lang="fa-IR" sz="2800" dirty="0" smtClean="0">
                          <a:cs typeface="2  Mitra" panose="00000400000000000000" pitchFamily="2" charset="-78"/>
                        </a:rPr>
                        <a:t>عنوان</a:t>
                      </a:r>
                      <a:endParaRPr lang="fa-IR" sz="2800" dirty="0">
                        <a:cs typeface="2  Mitra" panose="00000400000000000000" pitchFamily="2" charset="-78"/>
                      </a:endParaRPr>
                    </a:p>
                  </a:txBody>
                  <a:tcPr/>
                </a:tc>
                <a:tc>
                  <a:txBody>
                    <a:bodyPr/>
                    <a:lstStyle/>
                    <a:p>
                      <a:pPr algn="ctr" rtl="1"/>
                      <a:r>
                        <a:rPr lang="fa-IR" sz="2800" dirty="0" smtClean="0">
                          <a:cs typeface="2  Mitra" panose="00000400000000000000" pitchFamily="2" charset="-78"/>
                        </a:rPr>
                        <a:t>توسط </a:t>
                      </a:r>
                      <a:endParaRPr lang="fa-IR" sz="2800" dirty="0">
                        <a:cs typeface="2  Mitra" panose="00000400000000000000" pitchFamily="2" charset="-78"/>
                      </a:endParaRPr>
                    </a:p>
                  </a:txBody>
                  <a:tcPr/>
                </a:tc>
                <a:tc>
                  <a:txBody>
                    <a:bodyPr/>
                    <a:lstStyle/>
                    <a:p>
                      <a:pPr algn="ctr" rtl="1"/>
                      <a:r>
                        <a:rPr lang="fa-IR" sz="2800" dirty="0" smtClean="0">
                          <a:cs typeface="2  Mitra" panose="00000400000000000000" pitchFamily="2" charset="-78"/>
                        </a:rPr>
                        <a:t>تاریخ </a:t>
                      </a:r>
                      <a:endParaRPr lang="fa-IR" sz="2800" dirty="0">
                        <a:cs typeface="2  Mitra" panose="00000400000000000000" pitchFamily="2" charset="-78"/>
                      </a:endParaRPr>
                    </a:p>
                  </a:txBody>
                  <a:tcPr/>
                </a:tc>
                <a:extLst>
                  <a:ext uri="{0D108BD9-81ED-4DB2-BD59-A6C34878D82A}">
                    <a16:rowId xmlns:a16="http://schemas.microsoft.com/office/drawing/2014/main" xmlns="" val="10000"/>
                  </a:ext>
                </a:extLst>
              </a:tr>
              <a:tr h="975094">
                <a:tc>
                  <a:txBody>
                    <a:bodyPr/>
                    <a:lstStyle/>
                    <a:p>
                      <a:pPr algn="ctr" rtl="1"/>
                      <a:r>
                        <a:rPr lang="fa-IR" sz="2400" b="1" dirty="0" smtClean="0">
                          <a:cs typeface="2  Mitra" panose="00000400000000000000" pitchFamily="2" charset="-78"/>
                        </a:rPr>
                        <a:t>1</a:t>
                      </a:r>
                      <a:endParaRPr lang="fa-IR" sz="2400" b="1" dirty="0">
                        <a:cs typeface="2  Mitra" panose="00000400000000000000" pitchFamily="2" charset="-78"/>
                      </a:endParaRPr>
                    </a:p>
                  </a:txBody>
                  <a:tcPr/>
                </a:tc>
                <a:tc>
                  <a:txBody>
                    <a:bodyPr/>
                    <a:lstStyle/>
                    <a:p>
                      <a:pPr algn="ctr" rtl="1"/>
                      <a:r>
                        <a:rPr lang="fa-IR" sz="2400" b="1" i="0" u="none" strike="noStrike" kern="1200" baseline="0" dirty="0" smtClean="0">
                          <a:solidFill>
                            <a:schemeClr val="dk1"/>
                          </a:solidFill>
                          <a:latin typeface="+mn-lt"/>
                          <a:ea typeface="+mn-ea"/>
                          <a:cs typeface="2  Mitra" panose="00000400000000000000" pitchFamily="2" charset="-78"/>
                        </a:rPr>
                        <a:t>تصویب قانون</a:t>
                      </a:r>
                      <a:endParaRPr lang="fa-IR" sz="2400" b="1" dirty="0">
                        <a:cs typeface="2  Mitra" panose="00000400000000000000" pitchFamily="2" charset="-78"/>
                      </a:endParaRPr>
                    </a:p>
                  </a:txBody>
                  <a:tcPr/>
                </a:tc>
                <a:tc>
                  <a:txBody>
                    <a:bodyPr/>
                    <a:lstStyle/>
                    <a:p>
                      <a:pPr algn="ctr" rtl="1"/>
                      <a:r>
                        <a:rPr lang="fa-IR" sz="2400" b="1" i="0" u="none" strike="noStrike" kern="1200" baseline="0" dirty="0" smtClean="0">
                          <a:solidFill>
                            <a:schemeClr val="dk1"/>
                          </a:solidFill>
                          <a:latin typeface="+mn-lt"/>
                          <a:ea typeface="+mn-ea"/>
                          <a:cs typeface="2  Mitra" panose="00000400000000000000" pitchFamily="2" charset="-78"/>
                        </a:rPr>
                        <a:t>مجلس شورای اسلامی</a:t>
                      </a:r>
                      <a:endParaRPr lang="fa-IR" sz="2400" b="1" dirty="0">
                        <a:cs typeface="2  Mitra" panose="00000400000000000000" pitchFamily="2" charset="-78"/>
                      </a:endParaRPr>
                    </a:p>
                  </a:txBody>
                  <a:tcPr/>
                </a:tc>
                <a:tc>
                  <a:txBody>
                    <a:bodyPr/>
                    <a:lstStyle/>
                    <a:p>
                      <a:pPr algn="ctr" rtl="1"/>
                      <a:r>
                        <a:rPr lang="fa-IR" sz="2400" b="1" i="0" u="none" strike="noStrike" baseline="0" dirty="0" smtClean="0">
                          <a:cs typeface="2  Mitra" panose="00000400000000000000" pitchFamily="2" charset="-78"/>
                        </a:rPr>
                        <a:t>99/12/26</a:t>
                      </a:r>
                      <a:endParaRPr lang="fa-IR" sz="2400" b="1" dirty="0">
                        <a:cs typeface="2  Mitra" panose="00000400000000000000" pitchFamily="2" charset="-78"/>
                      </a:endParaRPr>
                    </a:p>
                  </a:txBody>
                  <a:tcPr/>
                </a:tc>
                <a:extLst>
                  <a:ext uri="{0D108BD9-81ED-4DB2-BD59-A6C34878D82A}">
                    <a16:rowId xmlns:a16="http://schemas.microsoft.com/office/drawing/2014/main" xmlns="" val="10001"/>
                  </a:ext>
                </a:extLst>
              </a:tr>
              <a:tr h="534729">
                <a:tc>
                  <a:txBody>
                    <a:bodyPr/>
                    <a:lstStyle/>
                    <a:p>
                      <a:pPr algn="ctr" rtl="1"/>
                      <a:r>
                        <a:rPr lang="fa-IR" sz="2400" b="1" dirty="0" smtClean="0">
                          <a:cs typeface="2  Mitra" panose="00000400000000000000" pitchFamily="2" charset="-78"/>
                        </a:rPr>
                        <a:t>2</a:t>
                      </a:r>
                      <a:endParaRPr lang="fa-IR" sz="2400" b="1" dirty="0">
                        <a:cs typeface="2  Mitra" panose="00000400000000000000" pitchFamily="2" charset="-78"/>
                      </a:endParaRPr>
                    </a:p>
                  </a:txBody>
                  <a:tcPr/>
                </a:tc>
                <a:tc>
                  <a:txBody>
                    <a:bodyPr/>
                    <a:lstStyle/>
                    <a:p>
                      <a:pPr algn="ctr" rtl="1"/>
                      <a:r>
                        <a:rPr lang="fa-IR" sz="2400" b="1" i="0" u="none" strike="noStrike" kern="1200" baseline="0" dirty="0" smtClean="0">
                          <a:solidFill>
                            <a:schemeClr val="dk1"/>
                          </a:solidFill>
                          <a:latin typeface="+mn-lt"/>
                          <a:ea typeface="+mn-ea"/>
                          <a:cs typeface="2  Mitra" panose="00000400000000000000" pitchFamily="2" charset="-78"/>
                        </a:rPr>
                        <a:t>تایید قانون</a:t>
                      </a:r>
                      <a:endParaRPr lang="fa-IR" sz="2400" b="1" dirty="0">
                        <a:cs typeface="2  Mitra" panose="00000400000000000000" pitchFamily="2" charset="-78"/>
                      </a:endParaRPr>
                    </a:p>
                  </a:txBody>
                  <a:tcPr/>
                </a:tc>
                <a:tc>
                  <a:txBody>
                    <a:bodyPr/>
                    <a:lstStyle/>
                    <a:p>
                      <a:pPr algn="ctr" rtl="1"/>
                      <a:r>
                        <a:rPr lang="fa-IR" sz="2400" b="1" i="0" u="none" strike="noStrike" kern="1200" baseline="0" dirty="0" smtClean="0">
                          <a:solidFill>
                            <a:schemeClr val="dk1"/>
                          </a:solidFill>
                          <a:latin typeface="+mn-lt"/>
                          <a:ea typeface="+mn-ea"/>
                          <a:cs typeface="2  Mitra" panose="00000400000000000000" pitchFamily="2" charset="-78"/>
                        </a:rPr>
                        <a:t>شورای نگهبان</a:t>
                      </a:r>
                      <a:endParaRPr lang="fa-IR" sz="2400" b="1" dirty="0">
                        <a:cs typeface="2  Mitra" panose="00000400000000000000" pitchFamily="2" charset="-78"/>
                      </a:endParaRPr>
                    </a:p>
                  </a:txBody>
                  <a:tcPr/>
                </a:tc>
                <a:tc>
                  <a:txBody>
                    <a:bodyPr/>
                    <a:lstStyle/>
                    <a:p>
                      <a:pPr algn="ctr" rtl="1"/>
                      <a:r>
                        <a:rPr lang="fa-IR" sz="2400" b="1" i="0" u="none" strike="noStrike" baseline="0" dirty="0" smtClean="0">
                          <a:cs typeface="2  Mitra" panose="00000400000000000000" pitchFamily="2" charset="-78"/>
                        </a:rPr>
                        <a:t>1400/8/10</a:t>
                      </a:r>
                      <a:endParaRPr lang="fa-IR" sz="2400" b="1" dirty="0">
                        <a:cs typeface="2  Mitra" panose="00000400000000000000" pitchFamily="2" charset="-78"/>
                      </a:endParaRPr>
                    </a:p>
                  </a:txBody>
                  <a:tcPr/>
                </a:tc>
                <a:extLst>
                  <a:ext uri="{0D108BD9-81ED-4DB2-BD59-A6C34878D82A}">
                    <a16:rowId xmlns:a16="http://schemas.microsoft.com/office/drawing/2014/main" xmlns="" val="10002"/>
                  </a:ext>
                </a:extLst>
              </a:tr>
              <a:tr h="975094">
                <a:tc>
                  <a:txBody>
                    <a:bodyPr/>
                    <a:lstStyle/>
                    <a:p>
                      <a:pPr algn="ctr" rtl="1"/>
                      <a:r>
                        <a:rPr lang="fa-IR" sz="2400" b="1" dirty="0" smtClean="0">
                          <a:cs typeface="2  Mitra" panose="00000400000000000000" pitchFamily="2" charset="-78"/>
                        </a:rPr>
                        <a:t>3</a:t>
                      </a:r>
                      <a:endParaRPr lang="fa-IR" sz="2400" b="1" dirty="0">
                        <a:cs typeface="2  Mitra" panose="00000400000000000000" pitchFamily="2" charset="-78"/>
                      </a:endParaRPr>
                    </a:p>
                  </a:txBody>
                  <a:tcPr/>
                </a:tc>
                <a:tc>
                  <a:txBody>
                    <a:bodyPr/>
                    <a:lstStyle/>
                    <a:p>
                      <a:pPr algn="ctr" rtl="1"/>
                      <a:r>
                        <a:rPr lang="fa-IR" sz="2400" b="1" i="0" u="none" strike="noStrike" kern="1200" baseline="0" dirty="0" smtClean="0">
                          <a:solidFill>
                            <a:schemeClr val="dk1"/>
                          </a:solidFill>
                          <a:latin typeface="+mn-lt"/>
                          <a:ea typeface="+mn-ea"/>
                          <a:cs typeface="2  Mitra" panose="00000400000000000000" pitchFamily="2" charset="-78"/>
                        </a:rPr>
                        <a:t>ابلاغ قانون به رییس جمهور</a:t>
                      </a:r>
                      <a:endParaRPr lang="fa-IR" sz="2400" b="1" dirty="0">
                        <a:cs typeface="2  Mitra" panose="00000400000000000000" pitchFamily="2" charset="-78"/>
                      </a:endParaRPr>
                    </a:p>
                  </a:txBody>
                  <a:tcPr/>
                </a:tc>
                <a:tc>
                  <a:txBody>
                    <a:bodyPr/>
                    <a:lstStyle/>
                    <a:p>
                      <a:pPr algn="ctr" rtl="1"/>
                      <a:r>
                        <a:rPr lang="fa-IR" sz="2400" b="1" i="0" u="none" strike="noStrike" kern="1200" baseline="0" dirty="0" smtClean="0">
                          <a:solidFill>
                            <a:schemeClr val="dk1"/>
                          </a:solidFill>
                          <a:latin typeface="+mn-lt"/>
                          <a:ea typeface="+mn-ea"/>
                          <a:cs typeface="2  Mitra" panose="00000400000000000000" pitchFamily="2" charset="-78"/>
                        </a:rPr>
                        <a:t>مجلس شورای اسلامی</a:t>
                      </a:r>
                      <a:endParaRPr lang="fa-IR" sz="2400" b="1" dirty="0">
                        <a:cs typeface="2  Mitra" panose="00000400000000000000" pitchFamily="2" charset="-78"/>
                      </a:endParaRPr>
                    </a:p>
                  </a:txBody>
                  <a:tcPr/>
                </a:tc>
                <a:tc>
                  <a:txBody>
                    <a:bodyPr/>
                    <a:lstStyle/>
                    <a:p>
                      <a:pPr algn="ctr" rtl="1"/>
                      <a:r>
                        <a:rPr lang="fa-IR" sz="2400" b="1" i="0" u="none" strike="noStrike" baseline="0" dirty="0" smtClean="0">
                          <a:cs typeface="2  Mitra" panose="00000400000000000000" pitchFamily="2" charset="-78"/>
                        </a:rPr>
                        <a:t>1400/8/19</a:t>
                      </a:r>
                      <a:endParaRPr lang="fa-IR" sz="2400" b="1" dirty="0">
                        <a:cs typeface="2  Mitra" panose="00000400000000000000" pitchFamily="2" charset="-78"/>
                      </a:endParaRPr>
                    </a:p>
                  </a:txBody>
                  <a:tcPr/>
                </a:tc>
                <a:extLst>
                  <a:ext uri="{0D108BD9-81ED-4DB2-BD59-A6C34878D82A}">
                    <a16:rowId xmlns:a16="http://schemas.microsoft.com/office/drawing/2014/main" xmlns="" val="10003"/>
                  </a:ext>
                </a:extLst>
              </a:tr>
              <a:tr h="975094">
                <a:tc>
                  <a:txBody>
                    <a:bodyPr/>
                    <a:lstStyle/>
                    <a:p>
                      <a:pPr algn="ctr" rtl="1"/>
                      <a:r>
                        <a:rPr lang="fa-IR" sz="2400" b="1" dirty="0" smtClean="0">
                          <a:cs typeface="2  Mitra" panose="00000400000000000000" pitchFamily="2" charset="-78"/>
                        </a:rPr>
                        <a:t>4</a:t>
                      </a:r>
                      <a:endParaRPr lang="fa-IR" sz="2400" b="1" dirty="0">
                        <a:cs typeface="2  Mitra" panose="00000400000000000000" pitchFamily="2" charset="-78"/>
                      </a:endParaRPr>
                    </a:p>
                  </a:txBody>
                  <a:tcPr/>
                </a:tc>
                <a:tc>
                  <a:txBody>
                    <a:bodyPr/>
                    <a:lstStyle/>
                    <a:p>
                      <a:pPr algn="ctr" rtl="1"/>
                      <a:r>
                        <a:rPr lang="fa-IR" sz="2400" b="1" i="0" u="none" strike="noStrike" kern="1200" baseline="0" dirty="0" smtClean="0">
                          <a:solidFill>
                            <a:schemeClr val="dk1"/>
                          </a:solidFill>
                          <a:latin typeface="+mn-lt"/>
                          <a:ea typeface="+mn-ea"/>
                          <a:cs typeface="2  Mitra" panose="00000400000000000000" pitchFamily="2" charset="-78"/>
                        </a:rPr>
                        <a:t>ابلاغ قانون به وزیر بهداشت</a:t>
                      </a:r>
                      <a:endParaRPr lang="fa-IR" sz="2400" b="1" dirty="0">
                        <a:cs typeface="2  Mitra" panose="00000400000000000000" pitchFamily="2" charset="-78"/>
                      </a:endParaRPr>
                    </a:p>
                  </a:txBody>
                  <a:tcPr/>
                </a:tc>
                <a:tc>
                  <a:txBody>
                    <a:bodyPr/>
                    <a:lstStyle/>
                    <a:p>
                      <a:pPr algn="ctr" rtl="1"/>
                      <a:r>
                        <a:rPr lang="fa-IR" sz="2400" b="1" i="0" u="none" strike="noStrike" kern="1200" baseline="0" dirty="0" smtClean="0">
                          <a:solidFill>
                            <a:schemeClr val="dk1"/>
                          </a:solidFill>
                          <a:latin typeface="+mn-lt"/>
                          <a:ea typeface="+mn-ea"/>
                          <a:cs typeface="2  Mitra" panose="00000400000000000000" pitchFamily="2" charset="-78"/>
                        </a:rPr>
                        <a:t>رییس جمهور</a:t>
                      </a:r>
                      <a:endParaRPr lang="fa-IR" sz="2400" b="1" dirty="0">
                        <a:cs typeface="2  Mitra" panose="00000400000000000000" pitchFamily="2" charset="-78"/>
                      </a:endParaRPr>
                    </a:p>
                  </a:txBody>
                  <a:tcPr/>
                </a:tc>
                <a:tc>
                  <a:txBody>
                    <a:bodyPr/>
                    <a:lstStyle/>
                    <a:p>
                      <a:pPr algn="ctr" rtl="1"/>
                      <a:r>
                        <a:rPr lang="fa-IR" sz="2400" b="1" i="0" u="none" strike="noStrike" baseline="0" dirty="0" smtClean="0">
                          <a:cs typeface="2  Mitra" panose="00000400000000000000" pitchFamily="2" charset="-78"/>
                        </a:rPr>
                        <a:t>1400/8/24</a:t>
                      </a:r>
                      <a:endParaRPr lang="fa-IR" sz="2400" b="1" dirty="0">
                        <a:cs typeface="2  Mitra" panose="00000400000000000000" pitchFamily="2" charset="-78"/>
                      </a:endParaRPr>
                    </a:p>
                  </a:txBody>
                  <a:tcPr/>
                </a:tc>
                <a:extLst>
                  <a:ext uri="{0D108BD9-81ED-4DB2-BD59-A6C34878D82A}">
                    <a16:rowId xmlns:a16="http://schemas.microsoft.com/office/drawing/2014/main" xmlns="" val="10004"/>
                  </a:ext>
                </a:extLst>
              </a:tr>
              <a:tr h="1415459">
                <a:tc>
                  <a:txBody>
                    <a:bodyPr/>
                    <a:lstStyle/>
                    <a:p>
                      <a:pPr algn="ctr" rtl="1"/>
                      <a:r>
                        <a:rPr lang="fa-IR" sz="2400" b="1" dirty="0" smtClean="0">
                          <a:cs typeface="2  Mitra" panose="00000400000000000000" pitchFamily="2" charset="-78"/>
                        </a:rPr>
                        <a:t>5</a:t>
                      </a:r>
                      <a:endParaRPr lang="fa-IR" sz="2400" b="1" dirty="0">
                        <a:cs typeface="2  Mitra" panose="00000400000000000000" pitchFamily="2" charset="-78"/>
                      </a:endParaRPr>
                    </a:p>
                  </a:txBody>
                  <a:tcPr/>
                </a:tc>
                <a:tc>
                  <a:txBody>
                    <a:bodyPr/>
                    <a:lstStyle/>
                    <a:p>
                      <a:pPr algn="ctr"/>
                      <a:r>
                        <a:rPr lang="fa-IR" sz="2400" b="1" i="0" u="none" strike="noStrike" kern="1200" baseline="0" dirty="0" smtClean="0">
                          <a:solidFill>
                            <a:schemeClr val="dk1"/>
                          </a:solidFill>
                          <a:latin typeface="+mn-lt"/>
                          <a:ea typeface="+mn-ea"/>
                          <a:cs typeface="2  Mitra" panose="00000400000000000000" pitchFamily="2" charset="-78"/>
                        </a:rPr>
                        <a:t>ابلاغ قانون به</a:t>
                      </a:r>
                    </a:p>
                    <a:p>
                      <a:pPr algn="ctr"/>
                      <a:r>
                        <a:rPr lang="fa-IR" sz="2400" b="1" i="0" u="none" strike="noStrike" kern="1200" baseline="0" dirty="0" smtClean="0">
                          <a:solidFill>
                            <a:schemeClr val="dk1"/>
                          </a:solidFill>
                          <a:latin typeface="+mn-lt"/>
                          <a:ea typeface="+mn-ea"/>
                          <a:cs typeface="2  Mitra" panose="00000400000000000000" pitchFamily="2" charset="-78"/>
                        </a:rPr>
                        <a:t>دانشگاهها،سازمانها و</a:t>
                      </a:r>
                    </a:p>
                    <a:p>
                      <a:pPr algn="ctr"/>
                      <a:r>
                        <a:rPr lang="fa-IR" sz="2400" b="1" i="0" u="none" strike="noStrike" kern="1200" baseline="0" dirty="0" smtClean="0">
                          <a:solidFill>
                            <a:schemeClr val="dk1"/>
                          </a:solidFill>
                          <a:latin typeface="+mn-lt"/>
                          <a:ea typeface="+mn-ea"/>
                          <a:cs typeface="2  Mitra" panose="00000400000000000000" pitchFamily="2" charset="-78"/>
                        </a:rPr>
                        <a:t>موسسات مربوطه</a:t>
                      </a:r>
                      <a:endParaRPr lang="fa-IR" sz="2400" b="1" dirty="0">
                        <a:cs typeface="2  Mitra" panose="00000400000000000000" pitchFamily="2" charset="-78"/>
                      </a:endParaRPr>
                    </a:p>
                  </a:txBody>
                  <a:tcPr/>
                </a:tc>
                <a:tc>
                  <a:txBody>
                    <a:bodyPr/>
                    <a:lstStyle/>
                    <a:p>
                      <a:pPr algn="ctr" rtl="1"/>
                      <a:r>
                        <a:rPr lang="fa-IR" sz="2400" b="1" i="0" u="none" strike="noStrike" kern="1200" baseline="0" dirty="0" smtClean="0">
                          <a:solidFill>
                            <a:schemeClr val="dk1"/>
                          </a:solidFill>
                          <a:latin typeface="+mn-lt"/>
                          <a:ea typeface="+mn-ea"/>
                          <a:cs typeface="2  Mitra" panose="00000400000000000000" pitchFamily="2" charset="-78"/>
                        </a:rPr>
                        <a:t>وزیر بهداشت</a:t>
                      </a:r>
                      <a:endParaRPr lang="fa-IR" sz="2400" b="1" dirty="0">
                        <a:cs typeface="2  Mitra" panose="00000400000000000000" pitchFamily="2" charset="-78"/>
                      </a:endParaRPr>
                    </a:p>
                  </a:txBody>
                  <a:tcPr/>
                </a:tc>
                <a:tc>
                  <a:txBody>
                    <a:bodyPr/>
                    <a:lstStyle/>
                    <a:p>
                      <a:pPr algn="ctr" rtl="1"/>
                      <a:r>
                        <a:rPr lang="fa-IR" sz="2400" b="1" i="0" u="none" strike="noStrike" baseline="0" dirty="0" smtClean="0">
                          <a:cs typeface="2  Mitra" panose="00000400000000000000" pitchFamily="2" charset="-78"/>
                        </a:rPr>
                        <a:t>1400/9/15</a:t>
                      </a:r>
                      <a:endParaRPr lang="fa-IR" sz="2400" b="1" dirty="0">
                        <a:cs typeface="2  Mitra" panose="00000400000000000000" pitchFamily="2" charset="-78"/>
                      </a:endParaRP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6382843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763000" cy="1143000"/>
          </a:xfrm>
          <a:ln>
            <a:noFill/>
          </a:ln>
        </p:spPr>
        <p:txBody>
          <a:bodyPr/>
          <a:lstStyle/>
          <a:p>
            <a:pPr marL="0" indent="0">
              <a:buNone/>
            </a:pPr>
            <a:r>
              <a:rPr lang="fa-IR" sz="3600" dirty="0" smtClean="0">
                <a:solidFill>
                  <a:schemeClr val="accent1"/>
                </a:solidFill>
                <a:effectLst/>
                <a:cs typeface="2  Mitra" panose="00000400000000000000" pitchFamily="2" charset="-78"/>
              </a:rPr>
              <a:t>20 </a:t>
            </a:r>
            <a:r>
              <a:rPr lang="fa-IR" sz="3600" dirty="0">
                <a:solidFill>
                  <a:schemeClr val="accent1"/>
                </a:solidFill>
                <a:effectLst/>
                <a:cs typeface="2  Mitra" panose="00000400000000000000" pitchFamily="2" charset="-78"/>
              </a:rPr>
              <a:t>ماده مصوب قانون حمایت از خانواده و جوانی جمعیت که تکیلف قانونی معاونت بهداشت است :</a:t>
            </a:r>
            <a:r>
              <a:rPr lang="en-US" dirty="0">
                <a:effectLst/>
              </a:rPr>
              <a:t/>
            </a:r>
            <a:br>
              <a:rPr lang="en-US" dirty="0">
                <a:effectLst/>
              </a:rPr>
            </a:br>
            <a:endParaRPr lang="fa-IR" dirty="0"/>
          </a:p>
        </p:txBody>
      </p:sp>
      <p:sp>
        <p:nvSpPr>
          <p:cNvPr id="3" name="Content Placeholder 2"/>
          <p:cNvSpPr>
            <a:spLocks noGrp="1"/>
          </p:cNvSpPr>
          <p:nvPr>
            <p:ph sz="quarter" idx="13"/>
          </p:nvPr>
        </p:nvSpPr>
        <p:spPr>
          <a:xfrm>
            <a:off x="152400" y="1600200"/>
            <a:ext cx="8686800" cy="5029200"/>
          </a:xfrm>
        </p:spPr>
        <p:txBody>
          <a:bodyPr/>
          <a:lstStyle/>
          <a:p>
            <a:pPr marL="0" indent="0">
              <a:lnSpc>
                <a:spcPct val="115000"/>
              </a:lnSpc>
              <a:spcBef>
                <a:spcPts val="0"/>
              </a:spcBef>
              <a:spcAft>
                <a:spcPts val="1000"/>
              </a:spcAft>
              <a:buNone/>
            </a:pPr>
            <a:r>
              <a:rPr lang="fa-IR" sz="2400" dirty="0">
                <a:solidFill>
                  <a:srgbClr val="FF0000"/>
                </a:solidFill>
                <a:latin typeface="Calibri"/>
                <a:ea typeface="Calibri"/>
                <a:cs typeface="2  Titr"/>
              </a:rPr>
              <a:t>(2- 22 - 24 - 28 - 35 - 36 - 38 - 42 - 44 - 47 - 48 - 49 - 50 -51-52-53-54-55-57-61</a:t>
            </a:r>
            <a:r>
              <a:rPr lang="fa-IR" sz="2400" dirty="0" smtClean="0">
                <a:solidFill>
                  <a:srgbClr val="FF0000"/>
                </a:solidFill>
                <a:latin typeface="Calibri"/>
                <a:ea typeface="Calibri"/>
                <a:cs typeface="2  Titr"/>
              </a:rPr>
              <a:t>)</a:t>
            </a:r>
          </a:p>
          <a:p>
            <a:pPr marL="457200" indent="-457200" algn="just">
              <a:lnSpc>
                <a:spcPct val="150000"/>
              </a:lnSpc>
              <a:spcBef>
                <a:spcPts val="0"/>
              </a:spcBef>
              <a:spcAft>
                <a:spcPts val="1000"/>
              </a:spcAft>
              <a:buClr>
                <a:srgbClr val="92D050"/>
              </a:buClr>
              <a:buFont typeface="Wingdings" panose="05000000000000000000" pitchFamily="2" charset="2"/>
              <a:buChar char="v"/>
            </a:pPr>
            <a:r>
              <a:rPr lang="fa-IR" sz="2000" dirty="0">
                <a:latin typeface="Calibri"/>
                <a:ea typeface="Calibri"/>
                <a:cs typeface="2  Titr"/>
              </a:rPr>
              <a:t>ماده ۲- </a:t>
            </a:r>
            <a:r>
              <a:rPr lang="fa-IR" sz="2800" dirty="0">
                <a:solidFill>
                  <a:schemeClr val="tx1"/>
                </a:solidFill>
                <a:latin typeface="Calibri"/>
                <a:ea typeface="Calibri"/>
                <a:cs typeface="2  Mitra" panose="00000400000000000000" pitchFamily="2" charset="-78"/>
              </a:rPr>
              <a:t>کلیه وزارتخانه‌ها و دستگاه‌های زیرمجموعه دولت موظفند دستورالعمل ها، برنامه ها و منشورات مرتبط با خانواده، فرزندآوری و جمعیت را در چهارچوب مصوبات شورای عالی انقلاب فرهنگی تهیه نموده و جهت تحقق تبصره (۴) راهبرد کلان سوم نقشه مهندسی فرهنگی کشور هر شش‌ماه یک بار به مجلس شورای اسلامی و شورای عالی انقلاب فرهنگی گزارش دهند</a:t>
            </a:r>
            <a:r>
              <a:rPr lang="en-US" sz="2800" dirty="0">
                <a:solidFill>
                  <a:schemeClr val="tx1"/>
                </a:solidFill>
                <a:latin typeface="Calibri"/>
                <a:ea typeface="Calibri"/>
                <a:cs typeface="2  Mitra" panose="00000400000000000000" pitchFamily="2" charset="-78"/>
              </a:rPr>
              <a:t>.</a:t>
            </a:r>
          </a:p>
          <a:p>
            <a:pPr marL="0" indent="0">
              <a:lnSpc>
                <a:spcPct val="115000"/>
              </a:lnSpc>
              <a:spcBef>
                <a:spcPts val="0"/>
              </a:spcBef>
              <a:spcAft>
                <a:spcPts val="1000"/>
              </a:spcAft>
              <a:buNone/>
            </a:pP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327258692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610600" cy="1143000"/>
          </a:xfrm>
        </p:spPr>
        <p:txBody>
          <a:bodyPr/>
          <a:lstStyle/>
          <a:p>
            <a:pPr marL="0" indent="0">
              <a:buNone/>
            </a:pPr>
            <a:r>
              <a:rPr lang="fa-IR" sz="3600" dirty="0" smtClean="0">
                <a:solidFill>
                  <a:schemeClr val="accent1"/>
                </a:solidFill>
                <a:effectLst/>
                <a:cs typeface="2  Mitra" panose="00000400000000000000" pitchFamily="2" charset="-78"/>
              </a:rPr>
              <a:t>20 </a:t>
            </a:r>
            <a:r>
              <a:rPr lang="fa-IR" sz="3600" dirty="0">
                <a:solidFill>
                  <a:schemeClr val="accent1"/>
                </a:solidFill>
                <a:effectLst/>
                <a:cs typeface="2  Mitra" panose="00000400000000000000" pitchFamily="2" charset="-78"/>
              </a:rPr>
              <a:t>ماده مصوب قانون حمایت از خانواده و جوانی جمعیت که تکیلف قانونی معاونت بهداشت است :</a:t>
            </a:r>
            <a:endParaRPr lang="fa-IR" sz="3600" dirty="0"/>
          </a:p>
        </p:txBody>
      </p:sp>
      <p:sp>
        <p:nvSpPr>
          <p:cNvPr id="3" name="Content Placeholder 2"/>
          <p:cNvSpPr>
            <a:spLocks noGrp="1"/>
          </p:cNvSpPr>
          <p:nvPr>
            <p:ph sz="quarter" idx="13"/>
          </p:nvPr>
        </p:nvSpPr>
        <p:spPr>
          <a:xfrm>
            <a:off x="228600" y="1600200"/>
            <a:ext cx="8610600" cy="5029200"/>
          </a:xfrm>
        </p:spPr>
        <p:txBody>
          <a:bodyPr/>
          <a:lstStyle/>
          <a:p>
            <a:pPr marL="45720" indent="0">
              <a:lnSpc>
                <a:spcPct val="150000"/>
              </a:lnSpc>
              <a:buNone/>
            </a:pPr>
            <a:r>
              <a:rPr lang="fa-IR" sz="2000" dirty="0">
                <a:latin typeface="Calibri"/>
                <a:ea typeface="Calibri"/>
                <a:cs typeface="2  Titr"/>
              </a:rPr>
              <a:t>ماده ۲۲-</a:t>
            </a:r>
            <a:r>
              <a:rPr lang="fa-IR" sz="2800" dirty="0">
                <a:cs typeface="2  Mitra" panose="00000400000000000000" pitchFamily="2" charset="-78"/>
              </a:rPr>
              <a:t> </a:t>
            </a:r>
            <a:r>
              <a:rPr lang="fa-IR" sz="2800" dirty="0">
                <a:solidFill>
                  <a:schemeClr val="tx1"/>
                </a:solidFill>
                <a:cs typeface="2  Mitra" panose="00000400000000000000" pitchFamily="2" charset="-78"/>
              </a:rPr>
              <a:t>کلیه دستگاههای مذکور در ماده ۲۹ قانون برنامه ششم توسعه از جمله سازمان ها و شرکتهایی که شمول قانون بر آنها مستلزم ذکر نام است و کلیه شرکتها و موسسات وابسته به آنها موظفند ظرف مدت شش ماه پس از ابلاغ این قانون به منظور تکریم و حفظ حقوق مادر و کودک، با طراحی ، احداث و تجهیز تمامی ساختمان ها و اماکن عمومی، خدماتی و آموزشی و رفاهی تحت اختیار یا نظارت خود، اقدام به تامین فضای مناسب جهت رفع نیازهای نوزادان، کودکان و مادران باردار جهت استراحت، شیردهی و نگهداری کودکان نمایند.</a:t>
            </a:r>
            <a:endParaRPr lang="en-US" sz="2800" dirty="0">
              <a:solidFill>
                <a:schemeClr val="tx1"/>
              </a:solidFill>
              <a:cs typeface="2  Mitra" panose="00000400000000000000" pitchFamily="2" charset="-78"/>
            </a:endParaRPr>
          </a:p>
          <a:p>
            <a:endParaRPr lang="fa-IR" dirty="0"/>
          </a:p>
        </p:txBody>
      </p:sp>
    </p:spTree>
    <p:extLst>
      <p:ext uri="{BB962C8B-B14F-4D97-AF65-F5344CB8AC3E}">
        <p14:creationId xmlns:p14="http://schemas.microsoft.com/office/powerpoint/2010/main" val="15457844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686800" cy="1295400"/>
          </a:xfrm>
        </p:spPr>
        <p:txBody>
          <a:bodyPr/>
          <a:lstStyle/>
          <a:p>
            <a:pPr marL="0" indent="0">
              <a:buNone/>
            </a:pPr>
            <a:r>
              <a:rPr lang="fa-IR" sz="4800" dirty="0" smtClean="0">
                <a:solidFill>
                  <a:schemeClr val="accent1"/>
                </a:solidFill>
                <a:effectLst/>
                <a:cs typeface="2  Mitra" panose="00000400000000000000" pitchFamily="2" charset="-78"/>
              </a:rPr>
              <a:t>20</a:t>
            </a:r>
            <a:r>
              <a:rPr lang="fa-IR" sz="3600" dirty="0" smtClean="0">
                <a:solidFill>
                  <a:schemeClr val="accent1"/>
                </a:solidFill>
                <a:effectLst/>
                <a:cs typeface="2  Mitra" panose="00000400000000000000" pitchFamily="2" charset="-78"/>
              </a:rPr>
              <a:t> </a:t>
            </a:r>
            <a:r>
              <a:rPr lang="fa-IR" sz="3600" dirty="0">
                <a:solidFill>
                  <a:schemeClr val="accent1"/>
                </a:solidFill>
                <a:effectLst/>
                <a:cs typeface="2  Mitra" panose="00000400000000000000" pitchFamily="2" charset="-78"/>
              </a:rPr>
              <a:t>ماده مصوب قانون حمایت از خانواده و جوانی جمعیت که تکیلف قانونی معاونت بهداشت است :</a:t>
            </a:r>
            <a:endParaRPr lang="fa-IR" sz="3600" dirty="0"/>
          </a:p>
        </p:txBody>
      </p:sp>
      <p:sp>
        <p:nvSpPr>
          <p:cNvPr id="3" name="Content Placeholder 2"/>
          <p:cNvSpPr>
            <a:spLocks noGrp="1"/>
          </p:cNvSpPr>
          <p:nvPr>
            <p:ph sz="quarter" idx="13"/>
          </p:nvPr>
        </p:nvSpPr>
        <p:spPr>
          <a:xfrm>
            <a:off x="228600" y="1676400"/>
            <a:ext cx="8534400" cy="4953000"/>
          </a:xfrm>
        </p:spPr>
        <p:txBody>
          <a:bodyPr>
            <a:normAutofit/>
          </a:bodyPr>
          <a:lstStyle/>
          <a:p>
            <a:pPr marL="0" indent="0" algn="just">
              <a:lnSpc>
                <a:spcPct val="150000"/>
              </a:lnSpc>
              <a:spcBef>
                <a:spcPts val="0"/>
              </a:spcBef>
              <a:spcAft>
                <a:spcPts val="1000"/>
              </a:spcAft>
              <a:buNone/>
            </a:pPr>
            <a:r>
              <a:rPr lang="fa-IR" sz="2000" dirty="0">
                <a:latin typeface="Calibri"/>
                <a:ea typeface="Calibri"/>
                <a:cs typeface="2  Titr"/>
              </a:rPr>
              <a:t>ماده ۲۴-</a:t>
            </a:r>
            <a:r>
              <a:rPr lang="fa-IR" sz="2800" b="1" dirty="0">
                <a:latin typeface="Calibri"/>
                <a:ea typeface="Calibri"/>
                <a:cs typeface="2  Mitra" panose="00000400000000000000" pitchFamily="2" charset="-78"/>
              </a:rPr>
              <a:t> </a:t>
            </a:r>
            <a:r>
              <a:rPr lang="fa-IR" sz="2800" dirty="0">
                <a:solidFill>
                  <a:schemeClr val="tx1"/>
                </a:solidFill>
                <a:latin typeface="Calibri"/>
                <a:ea typeface="Calibri"/>
                <a:cs typeface="2  Mitra" panose="00000400000000000000" pitchFamily="2" charset="-78"/>
              </a:rPr>
              <a:t>به منظور تحقق بند ث ماده ۱۰۲ برنامه ششم توسعه وزارت تعاون ، کار و رفاه اجتماعی مکلف است با معرفی وزارت بهداشت درمان و آموزش پزشکی و همکاری کمیته امداد امام خمینی (ره) ، ستاد اجرایی فرمان حضرت امام خمینی(ره) و بنیاد مستضعفان، مادران باردار، شیرده و دارای کودک زیر پنج سال را که بر اساس آزمون وسع، نیازمند حمایت می¬باشند، شناسایی کرده و خدمات سبد تغذیه رایگان و بسته بهداشتی رایگان را به آنها به صورت ماهانه اختصاص دهد.</a:t>
            </a:r>
            <a:endParaRPr lang="en-US" sz="2800" dirty="0">
              <a:solidFill>
                <a:schemeClr val="tx1"/>
              </a:solidFill>
              <a:latin typeface="Calibri"/>
              <a:ea typeface="Calibri"/>
              <a:cs typeface="2  Mitra" panose="00000400000000000000" pitchFamily="2" charset="-78"/>
            </a:endParaRPr>
          </a:p>
          <a:p>
            <a:pPr marL="45720" indent="0">
              <a:buNone/>
            </a:pPr>
            <a:endParaRPr lang="fa-IR" dirty="0"/>
          </a:p>
        </p:txBody>
      </p:sp>
    </p:spTree>
    <p:extLst>
      <p:ext uri="{BB962C8B-B14F-4D97-AF65-F5344CB8AC3E}">
        <p14:creationId xmlns:p14="http://schemas.microsoft.com/office/powerpoint/2010/main" val="382596032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762999" cy="1143000"/>
          </a:xfrm>
        </p:spPr>
        <p:txBody>
          <a:bodyPr/>
          <a:lstStyle/>
          <a:p>
            <a:pPr marL="0" indent="0">
              <a:buNone/>
            </a:pPr>
            <a:r>
              <a:rPr lang="fa-IR" sz="3600" dirty="0" smtClean="0">
                <a:solidFill>
                  <a:schemeClr val="accent1"/>
                </a:solidFill>
                <a:effectLst/>
                <a:cs typeface="2  Mitra" panose="00000400000000000000" pitchFamily="2" charset="-78"/>
              </a:rPr>
              <a:t>20 </a:t>
            </a:r>
            <a:r>
              <a:rPr lang="fa-IR" sz="3600" dirty="0">
                <a:solidFill>
                  <a:schemeClr val="accent1"/>
                </a:solidFill>
                <a:effectLst/>
                <a:cs typeface="2  Mitra" panose="00000400000000000000" pitchFamily="2" charset="-78"/>
              </a:rPr>
              <a:t>ماده مصوب قانون حمایت از خانواده و جوانی جمعیت که تکیلف قانونی معاونت بهداشت است :</a:t>
            </a:r>
            <a:endParaRPr lang="fa-IR" sz="3600" dirty="0"/>
          </a:p>
        </p:txBody>
      </p:sp>
      <p:sp>
        <p:nvSpPr>
          <p:cNvPr id="3" name="Content Placeholder 2"/>
          <p:cNvSpPr>
            <a:spLocks noGrp="1"/>
          </p:cNvSpPr>
          <p:nvPr>
            <p:ph sz="quarter" idx="13"/>
          </p:nvPr>
        </p:nvSpPr>
        <p:spPr>
          <a:xfrm>
            <a:off x="152400" y="1752600"/>
            <a:ext cx="8763000" cy="4800600"/>
          </a:xfrm>
        </p:spPr>
        <p:txBody>
          <a:bodyPr/>
          <a:lstStyle/>
          <a:p>
            <a:pPr marL="0" algn="just">
              <a:lnSpc>
                <a:spcPct val="115000"/>
              </a:lnSpc>
              <a:spcBef>
                <a:spcPts val="0"/>
              </a:spcBef>
              <a:spcAft>
                <a:spcPts val="1000"/>
              </a:spcAft>
            </a:pPr>
            <a:r>
              <a:rPr lang="fa-IR" sz="2000" dirty="0">
                <a:latin typeface="Calibri"/>
                <a:ea typeface="Calibri"/>
                <a:cs typeface="2  Titr"/>
              </a:rPr>
              <a:t>ماده ۲۸-</a:t>
            </a:r>
            <a:r>
              <a:rPr lang="fa-IR" sz="2400" dirty="0">
                <a:latin typeface="Calibri"/>
                <a:ea typeface="Calibri"/>
                <a:cs typeface="2  Mitra"/>
              </a:rPr>
              <a:t> </a:t>
            </a:r>
            <a:r>
              <a:rPr lang="fa-IR" sz="2800" dirty="0">
                <a:latin typeface="Calibri"/>
                <a:ea typeface="Calibri"/>
                <a:cs typeface="2  Mitra" panose="00000400000000000000" pitchFamily="2" charset="-78"/>
              </a:rPr>
              <a:t>کلیه دستگاههای مذکور در ماده (۲۹) قانون برنامه ششم توسعه به ویژه وزارت فرهنگ و ارشاد اسلامی، صدا و سیمای جمهوری اسلامی ایران، سازمان تبلیغات اسلامی، نهادها و موسسات عمومی غیردولتی ، شهرداری ها و دهیاری ها مکلف اند در راستای آگاهی بخشی نسبت به وجوه مثبت و ارزشمند ازدواج به هنگام نیاز و آسان ، تعدد فرزندان در خانواده و تقویت و حمایت از نقش های مادری و همسری، صیانت از تحکیم خانواده و مقابله با محتوای مغایرسیاست های کلی جمعیت و عوارض جانبی استفاده از روش های مختلف پیشگیری از بارداری و نیز عوارض خطرناک پزشکی، روانشناختی و فرهنگی و اجتماعی سقط جنین، اقدامات لازم از قبیل تولید و پخش فیلم، سریال، تبلیغات بازرگانی، برگزاری جشنواره ها و نمایشگاه ها را انجام دهند.</a:t>
            </a:r>
            <a:endParaRPr lang="en-US" sz="2800" dirty="0">
              <a:latin typeface="Calibri"/>
              <a:ea typeface="Calibri"/>
              <a:cs typeface="2  Mitra" panose="00000400000000000000" pitchFamily="2" charset="-78"/>
            </a:endParaRPr>
          </a:p>
          <a:p>
            <a:endParaRPr lang="fa-IR" dirty="0"/>
          </a:p>
        </p:txBody>
      </p:sp>
    </p:spTree>
    <p:extLst>
      <p:ext uri="{BB962C8B-B14F-4D97-AF65-F5344CB8AC3E}">
        <p14:creationId xmlns:p14="http://schemas.microsoft.com/office/powerpoint/2010/main" val="123870879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799" cy="1143000"/>
          </a:xfrm>
        </p:spPr>
        <p:txBody>
          <a:bodyPr/>
          <a:lstStyle/>
          <a:p>
            <a:pPr marL="0" indent="0">
              <a:buNone/>
            </a:pPr>
            <a:r>
              <a:rPr lang="fa-IR" sz="3600" dirty="0" smtClean="0">
                <a:solidFill>
                  <a:srgbClr val="4E67C8"/>
                </a:solidFill>
                <a:effectLst/>
                <a:cs typeface="2  Mitra" panose="00000400000000000000" pitchFamily="2" charset="-78"/>
              </a:rPr>
              <a:t>20 </a:t>
            </a:r>
            <a:r>
              <a:rPr lang="fa-IR" sz="3600" dirty="0">
                <a:solidFill>
                  <a:srgbClr val="4E67C8"/>
                </a:solidFill>
                <a:effectLst/>
                <a:cs typeface="2  Mitra" panose="00000400000000000000" pitchFamily="2" charset="-78"/>
              </a:rPr>
              <a:t>ماده مصوب قانون حمایت از خانواده و جوانی جمعیت که تکیلف قانونی معاونت بهداشت است :</a:t>
            </a:r>
            <a:endParaRPr lang="fa-IR" dirty="0"/>
          </a:p>
        </p:txBody>
      </p:sp>
      <p:sp>
        <p:nvSpPr>
          <p:cNvPr id="3" name="Content Placeholder 2"/>
          <p:cNvSpPr>
            <a:spLocks noGrp="1"/>
          </p:cNvSpPr>
          <p:nvPr>
            <p:ph sz="quarter" idx="13"/>
          </p:nvPr>
        </p:nvSpPr>
        <p:spPr>
          <a:xfrm>
            <a:off x="381000" y="1752600"/>
            <a:ext cx="8458200" cy="4800600"/>
          </a:xfrm>
        </p:spPr>
        <p:txBody>
          <a:bodyPr>
            <a:normAutofit lnSpcReduction="10000"/>
          </a:bodyPr>
          <a:lstStyle/>
          <a:p>
            <a:pPr marL="0" indent="0" algn="just">
              <a:lnSpc>
                <a:spcPct val="115000"/>
              </a:lnSpc>
              <a:spcBef>
                <a:spcPts val="0"/>
              </a:spcBef>
              <a:spcAft>
                <a:spcPts val="1000"/>
              </a:spcAft>
              <a:buNone/>
            </a:pPr>
            <a:r>
              <a:rPr lang="fa-IR" sz="2000" dirty="0">
                <a:latin typeface="Calibri"/>
                <a:ea typeface="Calibri"/>
                <a:cs typeface="2  Titr"/>
              </a:rPr>
              <a:t>ماده ۳۵-</a:t>
            </a:r>
            <a:r>
              <a:rPr lang="fa-IR" sz="2400" dirty="0">
                <a:latin typeface="Calibri"/>
                <a:ea typeface="Calibri"/>
                <a:cs typeface="2  Mitra"/>
              </a:rPr>
              <a:t> </a:t>
            </a:r>
            <a:r>
              <a:rPr lang="fa-IR" sz="2800" dirty="0">
                <a:solidFill>
                  <a:schemeClr val="tx1"/>
                </a:solidFill>
                <a:latin typeface="Calibri"/>
                <a:ea typeface="Calibri"/>
                <a:cs typeface="2  Mitra"/>
              </a:rPr>
              <a:t>وزارتخانه‌های علوم، تحقیقات و فناوری و بهداشت، درمان و آموزش پزشکی و کلیه موسسات آموزش عالی کشور، مکلفند در راستای سیاست های کلی جمعیت و خانواده حداکثر یک سال پس از ابلاغ این قانون، در جهت ترویج و آگاهی بخشی نسبت به وجوه مثبت ازدواج به هنگام نیاز، آموزش مهارت‌های دوران ازدواج، فرزندآوری، آثار منفی کم فرزندی در خانواده و کاهش رشد جمعیت در جامعه، حرمت سقط جنین، نهادینه کردن هنجارهای صیانت از تحکیم خانواده، ایفای نقش‌های خانوادگی و مقابله با محتوای مغایر سیاست‌های جمعیتی، ضمن حذف محتوای آموزشی مخالف فرزندآوری، اقدامات و فعالیت های آموزشی، پژوهشی و فرهنگی ویژه دانشجویان و کادر آموزشی و اداری مبتنی بر نقشه مهندسی فرهنگی کشور ذیل برنامه های سالانه خود را انجام دهند.</a:t>
            </a:r>
            <a:endParaRPr lang="en-US" sz="2800" dirty="0">
              <a:solidFill>
                <a:schemeClr val="tx1"/>
              </a:solidFill>
              <a:latin typeface="Calibri"/>
              <a:ea typeface="Calibri"/>
              <a:cs typeface="Arial"/>
            </a:endParaRPr>
          </a:p>
          <a:p>
            <a:endParaRPr lang="fa-IR" dirty="0"/>
          </a:p>
        </p:txBody>
      </p:sp>
    </p:spTree>
    <p:extLst>
      <p:ext uri="{BB962C8B-B14F-4D97-AF65-F5344CB8AC3E}">
        <p14:creationId xmlns:p14="http://schemas.microsoft.com/office/powerpoint/2010/main" val="389647312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pPr marL="0" indent="0">
              <a:buNone/>
            </a:pPr>
            <a:r>
              <a:rPr lang="fa-IR" sz="3600" dirty="0" smtClean="0">
                <a:solidFill>
                  <a:srgbClr val="4E67C8"/>
                </a:solidFill>
                <a:effectLst/>
                <a:cs typeface="2  Mitra" panose="00000400000000000000" pitchFamily="2" charset="-78"/>
              </a:rPr>
              <a:t>20 </a:t>
            </a:r>
            <a:r>
              <a:rPr lang="fa-IR" sz="3600" dirty="0">
                <a:solidFill>
                  <a:srgbClr val="4E67C8"/>
                </a:solidFill>
                <a:effectLst/>
                <a:cs typeface="2  Mitra" panose="00000400000000000000" pitchFamily="2" charset="-78"/>
              </a:rPr>
              <a:t>ماده مصوب قانون حمایت از خانواده و جوانی جمعیت که تکیلف قانونی معاونت بهداشت است :</a:t>
            </a:r>
            <a:endParaRPr lang="fa-IR" dirty="0"/>
          </a:p>
        </p:txBody>
      </p:sp>
      <p:sp>
        <p:nvSpPr>
          <p:cNvPr id="3" name="Content Placeholder 2"/>
          <p:cNvSpPr>
            <a:spLocks noGrp="1"/>
          </p:cNvSpPr>
          <p:nvPr>
            <p:ph sz="quarter" idx="13"/>
          </p:nvPr>
        </p:nvSpPr>
        <p:spPr>
          <a:xfrm>
            <a:off x="381000" y="1752600"/>
            <a:ext cx="8458200" cy="4800600"/>
          </a:xfrm>
        </p:spPr>
        <p:txBody>
          <a:bodyPr/>
          <a:lstStyle/>
          <a:p>
            <a:pPr marL="0" indent="0" algn="just">
              <a:lnSpc>
                <a:spcPct val="115000"/>
              </a:lnSpc>
              <a:spcBef>
                <a:spcPts val="0"/>
              </a:spcBef>
              <a:spcAft>
                <a:spcPts val="1000"/>
              </a:spcAft>
              <a:buNone/>
            </a:pPr>
            <a:r>
              <a:rPr lang="fa-IR" sz="2000" dirty="0">
                <a:solidFill>
                  <a:schemeClr val="tx1"/>
                </a:solidFill>
                <a:latin typeface="Calibri"/>
                <a:ea typeface="Calibri"/>
                <a:cs typeface="2  Titr"/>
              </a:rPr>
              <a:t>ماده ۳۶-</a:t>
            </a:r>
            <a:r>
              <a:rPr lang="fa-IR" sz="2400" dirty="0">
                <a:solidFill>
                  <a:schemeClr val="tx1"/>
                </a:solidFill>
                <a:latin typeface="Calibri"/>
                <a:ea typeface="Calibri"/>
                <a:cs typeface="2  Mitra"/>
              </a:rPr>
              <a:t> </a:t>
            </a:r>
            <a:r>
              <a:rPr lang="fa-IR" sz="2800" dirty="0">
                <a:solidFill>
                  <a:schemeClr val="tx1"/>
                </a:solidFill>
                <a:latin typeface="Calibri"/>
                <a:ea typeface="Calibri"/>
                <a:cs typeface="2  Mitra"/>
              </a:rPr>
              <a:t>وزارتخانه های علوم، تحقیقات و فناوری و بهداشت درمان و آموزش پزشکی موظف اند با هماهنگی نمایندگی ولی فقیه در دانشگاه ها نسبت به تاسیس مراکز مشاوره مبتنی بر سبک زندگی ایرانی- اسلامی در مراکز آموزش عالی اقدام نمایند.</a:t>
            </a:r>
            <a:endParaRPr lang="en-US" sz="2800" dirty="0">
              <a:solidFill>
                <a:schemeClr val="tx1"/>
              </a:solidFill>
              <a:latin typeface="Calibri"/>
              <a:ea typeface="Calibri"/>
              <a:cs typeface="Arial"/>
            </a:endParaRPr>
          </a:p>
          <a:p>
            <a:pPr marL="0" indent="0" algn="just">
              <a:lnSpc>
                <a:spcPct val="115000"/>
              </a:lnSpc>
              <a:spcBef>
                <a:spcPts val="0"/>
              </a:spcBef>
              <a:spcAft>
                <a:spcPts val="1000"/>
              </a:spcAft>
              <a:buNone/>
            </a:pPr>
            <a:r>
              <a:rPr lang="fa-IR" sz="2000" dirty="0">
                <a:solidFill>
                  <a:schemeClr val="tx1"/>
                </a:solidFill>
                <a:latin typeface="Calibri"/>
                <a:ea typeface="Calibri"/>
                <a:cs typeface="2  Titr"/>
              </a:rPr>
              <a:t>ماده ۳۸-</a:t>
            </a:r>
            <a:r>
              <a:rPr lang="fa-IR" sz="2800" dirty="0">
                <a:solidFill>
                  <a:schemeClr val="tx1"/>
                </a:solidFill>
                <a:latin typeface="Calibri"/>
                <a:ea typeface="Calibri"/>
                <a:cs typeface="2  Mitra"/>
              </a:rPr>
              <a:t> وزارت بهداشت، درمان و آموزش پزشکی مکلف است در اجرای آموزش‌های حین ازدواج، محتوای تدوین شده توسط شورای فرهنگی اجتماعی زنان و خانواده شورای عالی انقلاب فرهنگی را در زمینه بهداشت، سلامت باروری و فرزندآوری عینا آموزش داده و آموزش‌های اخلاقی، حقوقی و روانشناسی حین ازدواج را به نهاد رهبری دانشگاههای علوم پزشکی سراسر کشور واگذار </a:t>
            </a:r>
            <a:r>
              <a:rPr lang="fa-IR" sz="2800" dirty="0" smtClean="0">
                <a:solidFill>
                  <a:schemeClr val="tx1"/>
                </a:solidFill>
                <a:latin typeface="Calibri"/>
                <a:ea typeface="Calibri"/>
                <a:cs typeface="2  Mitra"/>
              </a:rPr>
              <a:t>نماید.</a:t>
            </a:r>
            <a:endParaRPr lang="en-US" sz="2800" dirty="0">
              <a:solidFill>
                <a:schemeClr val="tx1"/>
              </a:solidFill>
              <a:latin typeface="Calibri"/>
              <a:ea typeface="Calibri"/>
              <a:cs typeface="Arial"/>
            </a:endParaRPr>
          </a:p>
          <a:p>
            <a:endParaRPr lang="fa-IR" dirty="0"/>
          </a:p>
        </p:txBody>
      </p:sp>
    </p:spTree>
    <p:extLst>
      <p:ext uri="{BB962C8B-B14F-4D97-AF65-F5344CB8AC3E}">
        <p14:creationId xmlns:p14="http://schemas.microsoft.com/office/powerpoint/2010/main" val="19824989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799" cy="1143000"/>
          </a:xfrm>
        </p:spPr>
        <p:txBody>
          <a:bodyPr/>
          <a:lstStyle/>
          <a:p>
            <a:pPr marL="0" indent="0">
              <a:buNone/>
            </a:pPr>
            <a:r>
              <a:rPr lang="fa-IR" sz="3600" dirty="0" smtClean="0">
                <a:solidFill>
                  <a:srgbClr val="4E67C8"/>
                </a:solidFill>
                <a:effectLst/>
                <a:cs typeface="2  Mitra" panose="00000400000000000000" pitchFamily="2" charset="-78"/>
              </a:rPr>
              <a:t>20 </a:t>
            </a:r>
            <a:r>
              <a:rPr lang="fa-IR" sz="3600" dirty="0">
                <a:solidFill>
                  <a:srgbClr val="4E67C8"/>
                </a:solidFill>
                <a:effectLst/>
                <a:cs typeface="2  Mitra" panose="00000400000000000000" pitchFamily="2" charset="-78"/>
              </a:rPr>
              <a:t>ماده مصوب قانون حمایت از خانواده و جوانی جمعیت که تکیلف قانونی معاونت بهداشت است :</a:t>
            </a:r>
            <a:endParaRPr lang="fa-IR" dirty="0"/>
          </a:p>
        </p:txBody>
      </p:sp>
      <p:sp>
        <p:nvSpPr>
          <p:cNvPr id="3" name="Content Placeholder 2"/>
          <p:cNvSpPr>
            <a:spLocks noGrp="1"/>
          </p:cNvSpPr>
          <p:nvPr>
            <p:ph sz="quarter" idx="13"/>
          </p:nvPr>
        </p:nvSpPr>
        <p:spPr>
          <a:xfrm>
            <a:off x="381000" y="1524000"/>
            <a:ext cx="8458200" cy="5029200"/>
          </a:xfrm>
        </p:spPr>
        <p:txBody>
          <a:bodyPr/>
          <a:lstStyle/>
          <a:p>
            <a:pPr marL="0" indent="0" algn="just">
              <a:lnSpc>
                <a:spcPct val="115000"/>
              </a:lnSpc>
              <a:spcBef>
                <a:spcPts val="0"/>
              </a:spcBef>
              <a:spcAft>
                <a:spcPts val="1000"/>
              </a:spcAft>
              <a:buNone/>
            </a:pPr>
            <a:r>
              <a:rPr lang="fa-IR" sz="2000" dirty="0">
                <a:latin typeface="Calibri"/>
                <a:ea typeface="Calibri"/>
                <a:cs typeface="2  Titr"/>
              </a:rPr>
              <a:t>ماده ۴۲-</a:t>
            </a:r>
            <a:r>
              <a:rPr lang="fa-IR" sz="2400" dirty="0">
                <a:latin typeface="Calibri"/>
                <a:ea typeface="Calibri"/>
                <a:cs typeface="2  Mitra"/>
              </a:rPr>
              <a:t> </a:t>
            </a:r>
            <a:r>
              <a:rPr lang="fa-IR" sz="2400" dirty="0">
                <a:solidFill>
                  <a:schemeClr val="tx1"/>
                </a:solidFill>
                <a:latin typeface="Calibri"/>
                <a:ea typeface="Calibri"/>
                <a:cs typeface="2  Mitra"/>
              </a:rPr>
              <a:t>وزارت بهداشت درمان و آموزش پزشکی مکلف است دستورالعمل و راهنمای بالینی هماهنگ کشوری مربوط به پیشگیری، تشخیص به هنگام و درمان افراد نابارور و در معرض ناباروری را با بهره‌گیری از تخصص‌های مرتبط در قالب نظام سطح بندی خدمات ضمن ادغام در شبکه بهداشت با رویکرد بروزرسانی، حداکثر تا شش ماه پس از لازم الاجراشدن این قانون تدوین و پس از تصویب وزیر بهداشت و تایید ستاد عالی جمعیت و خانواده ابلاغ نماید.</a:t>
            </a:r>
            <a:endParaRPr lang="en-US" sz="2400" dirty="0">
              <a:solidFill>
                <a:schemeClr val="tx1"/>
              </a:solidFill>
              <a:latin typeface="Calibri"/>
              <a:ea typeface="Calibri"/>
              <a:cs typeface="Arial"/>
            </a:endParaRPr>
          </a:p>
          <a:p>
            <a:pPr marL="0" indent="0" algn="just">
              <a:lnSpc>
                <a:spcPct val="115000"/>
              </a:lnSpc>
              <a:spcBef>
                <a:spcPts val="0"/>
              </a:spcBef>
              <a:spcAft>
                <a:spcPts val="1000"/>
              </a:spcAft>
              <a:buNone/>
            </a:pPr>
            <a:endParaRPr lang="fa-IR" sz="2000" dirty="0" smtClean="0">
              <a:solidFill>
                <a:schemeClr val="tx1"/>
              </a:solidFill>
              <a:latin typeface="Calibri"/>
              <a:ea typeface="Calibri"/>
              <a:cs typeface="2  Titr"/>
            </a:endParaRPr>
          </a:p>
          <a:p>
            <a:pPr marL="0" indent="0" algn="just">
              <a:lnSpc>
                <a:spcPct val="115000"/>
              </a:lnSpc>
              <a:spcBef>
                <a:spcPts val="0"/>
              </a:spcBef>
              <a:spcAft>
                <a:spcPts val="1000"/>
              </a:spcAft>
              <a:buNone/>
            </a:pPr>
            <a:r>
              <a:rPr lang="fa-IR" sz="2000" dirty="0" smtClean="0">
                <a:solidFill>
                  <a:schemeClr val="tx1"/>
                </a:solidFill>
                <a:latin typeface="Calibri"/>
                <a:ea typeface="Calibri"/>
                <a:cs typeface="2  Titr"/>
              </a:rPr>
              <a:t>ماده ۴۴-</a:t>
            </a:r>
            <a:r>
              <a:rPr lang="fa-IR" sz="2400" dirty="0" smtClean="0">
                <a:solidFill>
                  <a:schemeClr val="tx1"/>
                </a:solidFill>
                <a:latin typeface="Calibri"/>
                <a:ea typeface="Calibri"/>
                <a:cs typeface="2  Mitra" panose="00000400000000000000" pitchFamily="2" charset="-78"/>
              </a:rPr>
              <a:t>وزارت بهداشت با همکاری وزارت تعاون،کار و رفاه اجتماعی مکلف است کلیه مادران باردار فاقد پوشش بیمه ای را طی دوران بارداری و شیردهی و همچنین کودکان را تا پایان 5 سالگی تحت پوشش خدمات درمان پایه بیمه ای بر اساس ازمون وسع قرار دهد.</a:t>
            </a:r>
            <a:endParaRPr lang="fa-IR" sz="2400" dirty="0">
              <a:solidFill>
                <a:schemeClr val="tx1"/>
              </a:solidFill>
            </a:endParaRPr>
          </a:p>
        </p:txBody>
      </p:sp>
    </p:spTree>
    <p:extLst>
      <p:ext uri="{BB962C8B-B14F-4D97-AF65-F5344CB8AC3E}">
        <p14:creationId xmlns:p14="http://schemas.microsoft.com/office/powerpoint/2010/main" val="415030853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399" cy="1143000"/>
          </a:xfrm>
        </p:spPr>
        <p:txBody>
          <a:bodyPr/>
          <a:lstStyle/>
          <a:p>
            <a:pPr marL="0" indent="0">
              <a:buNone/>
            </a:pPr>
            <a:r>
              <a:rPr lang="fa-IR" sz="3600" dirty="0" smtClean="0">
                <a:solidFill>
                  <a:srgbClr val="4E67C8"/>
                </a:solidFill>
                <a:effectLst/>
                <a:cs typeface="2  Mitra" panose="00000400000000000000" pitchFamily="2" charset="-78"/>
              </a:rPr>
              <a:t>20 </a:t>
            </a:r>
            <a:r>
              <a:rPr lang="fa-IR" sz="3600" dirty="0">
                <a:solidFill>
                  <a:srgbClr val="4E67C8"/>
                </a:solidFill>
                <a:effectLst/>
                <a:cs typeface="2  Mitra" panose="00000400000000000000" pitchFamily="2" charset="-78"/>
              </a:rPr>
              <a:t>ماده مصوب قانون حمایت از خانواده و جوانی جمعیت که تکیلف قانونی معاونت بهداشت است :</a:t>
            </a:r>
            <a:endParaRPr lang="fa-IR" dirty="0"/>
          </a:p>
        </p:txBody>
      </p:sp>
      <p:sp>
        <p:nvSpPr>
          <p:cNvPr id="3" name="Content Placeholder 2"/>
          <p:cNvSpPr>
            <a:spLocks noGrp="1"/>
          </p:cNvSpPr>
          <p:nvPr>
            <p:ph sz="quarter" idx="13"/>
          </p:nvPr>
        </p:nvSpPr>
        <p:spPr>
          <a:xfrm>
            <a:off x="152400" y="1600200"/>
            <a:ext cx="8686800" cy="5029200"/>
          </a:xfrm>
        </p:spPr>
        <p:txBody>
          <a:bodyPr>
            <a:normAutofit lnSpcReduction="10000"/>
          </a:bodyPr>
          <a:lstStyle/>
          <a:p>
            <a:pPr marL="0" indent="0" algn="just">
              <a:lnSpc>
                <a:spcPct val="115000"/>
              </a:lnSpc>
              <a:spcBef>
                <a:spcPts val="0"/>
              </a:spcBef>
              <a:spcAft>
                <a:spcPts val="1000"/>
              </a:spcAft>
              <a:buNone/>
            </a:pPr>
            <a:r>
              <a:rPr lang="fa-IR" sz="2000" dirty="0">
                <a:latin typeface="Calibri"/>
                <a:ea typeface="Calibri"/>
                <a:cs typeface="2  Titr"/>
              </a:rPr>
              <a:t>ماده </a:t>
            </a:r>
            <a:r>
              <a:rPr lang="fa-IR" sz="2000" dirty="0">
                <a:solidFill>
                  <a:schemeClr val="tx1"/>
                </a:solidFill>
                <a:latin typeface="Calibri"/>
                <a:ea typeface="Calibri"/>
                <a:cs typeface="2  Titr"/>
              </a:rPr>
              <a:t>۴۷-</a:t>
            </a:r>
            <a:r>
              <a:rPr lang="fa-IR" sz="2400" dirty="0">
                <a:solidFill>
                  <a:schemeClr val="tx1"/>
                </a:solidFill>
                <a:latin typeface="Calibri"/>
                <a:ea typeface="Calibri"/>
                <a:cs typeface="2  Mitra"/>
              </a:rPr>
              <a:t> </a:t>
            </a:r>
            <a:r>
              <a:rPr lang="fa-IR" sz="2800" dirty="0">
                <a:solidFill>
                  <a:schemeClr val="tx1"/>
                </a:solidFill>
                <a:latin typeface="Calibri"/>
                <a:ea typeface="Calibri"/>
                <a:cs typeface="2  Mitra"/>
              </a:rPr>
              <a:t>وزارت بهداشت، درمان و آموزش پزشکی مکلف است حداکثر سه ماه پس از لازم الاجراشدن این قانون راهنمای مکتوب حفظ‌، مراقبت و سلامت جنین را پس از تایید ستاد عالی جمعیت، با توزیع در کلیه مراکز تشخیصی، بهداشتی‌، درمانی اعم از دولتی و غیردولتی در اختیار مادر قرار دهد.</a:t>
            </a:r>
            <a:endParaRPr lang="en-US" sz="2800" dirty="0">
              <a:solidFill>
                <a:schemeClr val="tx1"/>
              </a:solidFill>
              <a:latin typeface="Calibri"/>
              <a:ea typeface="Calibri"/>
              <a:cs typeface="Arial"/>
            </a:endParaRPr>
          </a:p>
          <a:p>
            <a:pPr marL="0" indent="0" algn="just">
              <a:lnSpc>
                <a:spcPct val="115000"/>
              </a:lnSpc>
              <a:spcBef>
                <a:spcPts val="0"/>
              </a:spcBef>
              <a:spcAft>
                <a:spcPts val="1000"/>
              </a:spcAft>
              <a:buNone/>
            </a:pPr>
            <a:r>
              <a:rPr lang="fa-IR" sz="2000" dirty="0">
                <a:solidFill>
                  <a:schemeClr val="tx1"/>
                </a:solidFill>
                <a:latin typeface="Calibri"/>
                <a:ea typeface="Calibri"/>
                <a:cs typeface="2  Titr"/>
              </a:rPr>
              <a:t>ماده ۴۸-</a:t>
            </a:r>
            <a:r>
              <a:rPr lang="fa-IR" sz="2400" dirty="0">
                <a:solidFill>
                  <a:schemeClr val="tx1"/>
                </a:solidFill>
                <a:latin typeface="Calibri"/>
                <a:ea typeface="Calibri"/>
                <a:cs typeface="2  Mitra"/>
              </a:rPr>
              <a:t> </a:t>
            </a:r>
            <a:r>
              <a:rPr lang="fa-IR" sz="2800" dirty="0">
                <a:solidFill>
                  <a:schemeClr val="tx1"/>
                </a:solidFill>
                <a:latin typeface="Calibri"/>
                <a:ea typeface="Calibri"/>
                <a:cs typeface="2  Mitra"/>
              </a:rPr>
              <a:t>وزارت بهداشت، درمان و آموزش پزشکی مکلف است با بازنگری دستورالعمل ها و متون آموزشی و ترویجی خود در جهت افزایش باروری و ثمرات بارداری و زایمان طبیعی در سلامت بانوان، هزینه های روحی، روانی و اقتصادی دوران بارداری را کاهش دهد و از القای هرگونه ترس و هراس نسبت به امر بارداری ذیل عباراتی از قبیل پرخطر و ناخواسته در شبکه بهداشت، ممانعت به عمل آورد و از عبارت مراقبت ویژه به جای آنها استفاده کند.</a:t>
            </a:r>
            <a:endParaRPr lang="en-US" sz="2800" dirty="0">
              <a:solidFill>
                <a:schemeClr val="tx1"/>
              </a:solidFill>
              <a:latin typeface="Calibri"/>
              <a:ea typeface="Calibri"/>
              <a:cs typeface="Arial"/>
            </a:endParaRPr>
          </a:p>
          <a:p>
            <a:endParaRPr lang="fa-IR" dirty="0"/>
          </a:p>
        </p:txBody>
      </p:sp>
    </p:spTree>
    <p:extLst>
      <p:ext uri="{BB962C8B-B14F-4D97-AF65-F5344CB8AC3E}">
        <p14:creationId xmlns:p14="http://schemas.microsoft.com/office/powerpoint/2010/main" val="207836204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458199" cy="1143000"/>
          </a:xfrm>
        </p:spPr>
        <p:txBody>
          <a:bodyPr/>
          <a:lstStyle/>
          <a:p>
            <a:pPr marL="0" indent="0">
              <a:buNone/>
            </a:pPr>
            <a:r>
              <a:rPr lang="fa-IR" sz="3600" dirty="0" smtClean="0">
                <a:solidFill>
                  <a:srgbClr val="4E67C8"/>
                </a:solidFill>
                <a:effectLst/>
                <a:cs typeface="2  Mitra" panose="00000400000000000000" pitchFamily="2" charset="-78"/>
              </a:rPr>
              <a:t>20 </a:t>
            </a:r>
            <a:r>
              <a:rPr lang="fa-IR" sz="3600" dirty="0">
                <a:solidFill>
                  <a:srgbClr val="4E67C8"/>
                </a:solidFill>
                <a:effectLst/>
                <a:cs typeface="2  Mitra" panose="00000400000000000000" pitchFamily="2" charset="-78"/>
              </a:rPr>
              <a:t>ماده مصوب قانون حمایت از خانواده و جوانی جمعیت که تکیلف قانونی معاونت بهداشت است :</a:t>
            </a:r>
            <a:endParaRPr lang="fa-IR" dirty="0"/>
          </a:p>
        </p:txBody>
      </p:sp>
      <p:sp>
        <p:nvSpPr>
          <p:cNvPr id="3" name="Content Placeholder 2"/>
          <p:cNvSpPr>
            <a:spLocks noGrp="1"/>
          </p:cNvSpPr>
          <p:nvPr>
            <p:ph sz="quarter" idx="13"/>
          </p:nvPr>
        </p:nvSpPr>
        <p:spPr>
          <a:xfrm>
            <a:off x="304800" y="1676400"/>
            <a:ext cx="8534400" cy="4953000"/>
          </a:xfrm>
        </p:spPr>
        <p:txBody>
          <a:bodyPr>
            <a:normAutofit/>
          </a:bodyPr>
          <a:lstStyle/>
          <a:p>
            <a:pPr marL="0" indent="0" algn="just">
              <a:lnSpc>
                <a:spcPct val="115000"/>
              </a:lnSpc>
              <a:spcBef>
                <a:spcPts val="0"/>
              </a:spcBef>
              <a:spcAft>
                <a:spcPts val="1000"/>
              </a:spcAft>
              <a:buNone/>
            </a:pPr>
            <a:r>
              <a:rPr lang="fa-IR" sz="2000" dirty="0">
                <a:latin typeface="Calibri"/>
                <a:ea typeface="Calibri"/>
                <a:cs typeface="2  Titr"/>
              </a:rPr>
              <a:t>ماده </a:t>
            </a:r>
            <a:r>
              <a:rPr lang="fa-IR" sz="2000" dirty="0">
                <a:solidFill>
                  <a:schemeClr val="tx1"/>
                </a:solidFill>
                <a:latin typeface="Calibri"/>
                <a:ea typeface="Calibri"/>
                <a:cs typeface="2  Titr"/>
              </a:rPr>
              <a:t>۴۹-</a:t>
            </a:r>
            <a:r>
              <a:rPr lang="fa-IR" sz="2400" dirty="0">
                <a:solidFill>
                  <a:schemeClr val="tx1"/>
                </a:solidFill>
                <a:latin typeface="Calibri"/>
                <a:ea typeface="Calibri"/>
                <a:cs typeface="2  Mitra"/>
              </a:rPr>
              <a:t> وزارت بهداشت، درمان و آموزش پزشکی مکلف است امکان زایمان طبیعی در بیمارستان‌ها و زایشگاه‌های دولتی را به گونه ای فراهم نماید که برای افراد تحت پوشش بیمه و مراجعین فاقد پوشش بیمه‌ای به صورت کاملا رایگان انجام و متناسب با آمایش سرزمینی، ظرف حداکثر ۲ سال پس از ابلاغ این قانون، با توجه به استانداردهای سطح بندی ارایه خدمات، ترتیبی اتخاذ نماید که کلیه زنان باردار حداکثر طی مدت یکساعت با وسیله نقلیه معمول به خدمات زایشگاهی ایمن و استاندارد دسترسی داشته باشند.</a:t>
            </a:r>
            <a:endParaRPr lang="en-US" sz="1800" dirty="0">
              <a:solidFill>
                <a:schemeClr val="tx1"/>
              </a:solidFill>
              <a:latin typeface="Calibri"/>
              <a:ea typeface="Calibri"/>
              <a:cs typeface="Arial"/>
            </a:endParaRPr>
          </a:p>
          <a:p>
            <a:pPr marL="0" indent="0" algn="just">
              <a:lnSpc>
                <a:spcPct val="115000"/>
              </a:lnSpc>
              <a:spcBef>
                <a:spcPts val="0"/>
              </a:spcBef>
              <a:spcAft>
                <a:spcPts val="1000"/>
              </a:spcAft>
              <a:buNone/>
            </a:pPr>
            <a:r>
              <a:rPr lang="fa-IR" sz="2000" dirty="0">
                <a:solidFill>
                  <a:schemeClr val="tx1"/>
                </a:solidFill>
                <a:latin typeface="Calibri"/>
                <a:ea typeface="Calibri"/>
                <a:cs typeface="2  Titr"/>
              </a:rPr>
              <a:t>ماده ۵۰-</a:t>
            </a:r>
            <a:r>
              <a:rPr lang="fa-IR" sz="2400" dirty="0">
                <a:solidFill>
                  <a:schemeClr val="tx1"/>
                </a:solidFill>
                <a:latin typeface="Calibri"/>
                <a:ea typeface="Calibri"/>
                <a:cs typeface="2  Mitra"/>
              </a:rPr>
              <a:t> وزارت بهداشت، درمان و آموزش پزشکی مکلف است در راستای تأمین، حفظ، ارتقاء سلامت مادر و نوزاد و کاهش سالانه پنج درصد(۵%) از میزان زایمان سزارین نسبت به نرخ کل زایمان در کشور تا رسیدن به نرخ میانگین جهانی، اقدام به اجرای موارد ذیل نماید و گزارش اقدامات و نتایج حاصل را هر سه ماه یکبار به ستاد عالی جمعیت و خانواده ارائه نماید.</a:t>
            </a:r>
            <a:endParaRPr lang="en-US" sz="1800" dirty="0">
              <a:solidFill>
                <a:schemeClr val="tx1"/>
              </a:solidFill>
              <a:latin typeface="Calibri"/>
              <a:ea typeface="Calibri"/>
              <a:cs typeface="Arial"/>
            </a:endParaRPr>
          </a:p>
          <a:p>
            <a:endParaRPr lang="fa-IR" dirty="0"/>
          </a:p>
        </p:txBody>
      </p:sp>
    </p:spTree>
    <p:extLst>
      <p:ext uri="{BB962C8B-B14F-4D97-AF65-F5344CB8AC3E}">
        <p14:creationId xmlns:p14="http://schemas.microsoft.com/office/powerpoint/2010/main" val="375064709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1143000"/>
          </a:xfrm>
        </p:spPr>
        <p:txBody>
          <a:bodyPr/>
          <a:lstStyle/>
          <a:p>
            <a:pPr marL="0" indent="0">
              <a:buNone/>
            </a:pPr>
            <a:r>
              <a:rPr lang="fa-IR" sz="3600" dirty="0" smtClean="0">
                <a:solidFill>
                  <a:srgbClr val="4E67C8"/>
                </a:solidFill>
                <a:effectLst/>
                <a:cs typeface="2  Mitra" panose="00000400000000000000" pitchFamily="2" charset="-78"/>
              </a:rPr>
              <a:t>20 </a:t>
            </a:r>
            <a:r>
              <a:rPr lang="fa-IR" sz="3600" dirty="0">
                <a:solidFill>
                  <a:srgbClr val="4E67C8"/>
                </a:solidFill>
                <a:effectLst/>
                <a:cs typeface="2  Mitra" panose="00000400000000000000" pitchFamily="2" charset="-78"/>
              </a:rPr>
              <a:t>ماده مصوب قانون حمایت از خانواده و جوانی جمعیت که تکیلف قانونی معاونت بهداشت است :</a:t>
            </a:r>
            <a:endParaRPr lang="fa-IR" dirty="0"/>
          </a:p>
        </p:txBody>
      </p:sp>
      <p:sp>
        <p:nvSpPr>
          <p:cNvPr id="3" name="Content Placeholder 2"/>
          <p:cNvSpPr>
            <a:spLocks noGrp="1"/>
          </p:cNvSpPr>
          <p:nvPr>
            <p:ph sz="quarter" idx="13"/>
          </p:nvPr>
        </p:nvSpPr>
        <p:spPr>
          <a:xfrm>
            <a:off x="228600" y="1600200"/>
            <a:ext cx="8610600" cy="5029200"/>
          </a:xfrm>
        </p:spPr>
        <p:txBody>
          <a:bodyPr>
            <a:normAutofit/>
          </a:bodyPr>
          <a:lstStyle/>
          <a:p>
            <a:pPr marL="0" indent="0" algn="just">
              <a:lnSpc>
                <a:spcPct val="115000"/>
              </a:lnSpc>
              <a:spcBef>
                <a:spcPts val="0"/>
              </a:spcBef>
              <a:spcAft>
                <a:spcPts val="1000"/>
              </a:spcAft>
              <a:buNone/>
            </a:pPr>
            <a:r>
              <a:rPr lang="fa-IR" sz="2000" dirty="0">
                <a:latin typeface="Calibri"/>
                <a:ea typeface="Calibri"/>
                <a:cs typeface="2  Titr"/>
              </a:rPr>
              <a:t>ماده </a:t>
            </a:r>
            <a:r>
              <a:rPr lang="fa-IR" sz="2000" dirty="0">
                <a:solidFill>
                  <a:schemeClr val="tx1"/>
                </a:solidFill>
                <a:latin typeface="Calibri"/>
                <a:ea typeface="Calibri"/>
                <a:cs typeface="2  Titr"/>
              </a:rPr>
              <a:t>۵۱-</a:t>
            </a:r>
            <a:r>
              <a:rPr lang="fa-IR" sz="2400" dirty="0">
                <a:solidFill>
                  <a:schemeClr val="tx1"/>
                </a:solidFill>
                <a:latin typeface="Calibri"/>
                <a:ea typeface="Calibri"/>
                <a:cs typeface="2  Mitra"/>
              </a:rPr>
              <a:t> هرگونه توزیع رایگان و ارائه اقلام مرتبط با پیشگیری از بارداری و کارگذاشتن اقلام پیشگیری و تشویق به استفاده از آنها در شبکه بهداشتی درمانی وابسته به دانشگاه های علوم پزشکی ممنوع می‌باشد.</a:t>
            </a:r>
            <a:endParaRPr lang="en-US" sz="1800" dirty="0">
              <a:solidFill>
                <a:schemeClr val="tx1"/>
              </a:solidFill>
              <a:latin typeface="Calibri"/>
              <a:ea typeface="Calibri"/>
              <a:cs typeface="Arial"/>
            </a:endParaRPr>
          </a:p>
          <a:p>
            <a:pPr marL="0" indent="0" algn="just">
              <a:lnSpc>
                <a:spcPct val="115000"/>
              </a:lnSpc>
              <a:spcBef>
                <a:spcPts val="0"/>
              </a:spcBef>
              <a:spcAft>
                <a:spcPts val="1000"/>
              </a:spcAft>
              <a:buNone/>
            </a:pPr>
            <a:r>
              <a:rPr lang="fa-IR" sz="2400" dirty="0">
                <a:solidFill>
                  <a:schemeClr val="tx1"/>
                </a:solidFill>
                <a:latin typeface="Calibri"/>
                <a:ea typeface="Calibri"/>
                <a:cs typeface="2  Mitra"/>
              </a:rPr>
              <a:t>تبصره ۱- وزارت بهداشت مکلف است حداکثر سه ماه پس از لازم الاجراشدن قانون، منطبق بر منابع معتبر پزشکی دستورالعمل ارائه دارو،‌ خدمات و اقلام مرتبط با جلوگیری از بارداری را برای افرادی که بارداری باعث خطر جانی برای مادر و یا جنین می‌شود تهیه و با تصویب ستاد عالی جمعیت و خانواده اجرایی نماید.</a:t>
            </a:r>
            <a:endParaRPr lang="en-US" sz="1800" dirty="0">
              <a:solidFill>
                <a:schemeClr val="tx1"/>
              </a:solidFill>
              <a:latin typeface="Calibri"/>
              <a:ea typeface="Calibri"/>
              <a:cs typeface="Arial"/>
            </a:endParaRPr>
          </a:p>
          <a:p>
            <a:pPr marL="0" indent="0" algn="just">
              <a:lnSpc>
                <a:spcPct val="115000"/>
              </a:lnSpc>
              <a:spcBef>
                <a:spcPts val="0"/>
              </a:spcBef>
              <a:spcAft>
                <a:spcPts val="1000"/>
              </a:spcAft>
              <a:buNone/>
            </a:pPr>
            <a:r>
              <a:rPr lang="fa-IR" sz="2400" dirty="0">
                <a:solidFill>
                  <a:schemeClr val="tx1"/>
                </a:solidFill>
                <a:latin typeface="Calibri"/>
                <a:ea typeface="Calibri"/>
                <a:cs typeface="2  Mitra"/>
              </a:rPr>
              <a:t>تبصره ۲- هرگونه ارائه داروهای هورمونی جلوگیری از بارداری در داروخانه‌های سراسر کشور باید مطابق دستورالعمل فوق و با تجویز پزشک باشد.</a:t>
            </a:r>
            <a:endParaRPr lang="en-US" sz="1800" dirty="0">
              <a:solidFill>
                <a:schemeClr val="tx1"/>
              </a:solidFill>
              <a:latin typeface="Calibri"/>
              <a:ea typeface="Calibri"/>
              <a:cs typeface="Arial"/>
            </a:endParaRPr>
          </a:p>
          <a:p>
            <a:endParaRPr lang="fa-IR" dirty="0"/>
          </a:p>
        </p:txBody>
      </p:sp>
    </p:spTree>
    <p:extLst>
      <p:ext uri="{BB962C8B-B14F-4D97-AF65-F5344CB8AC3E}">
        <p14:creationId xmlns:p14="http://schemas.microsoft.com/office/powerpoint/2010/main" val="57470194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763000" cy="1143000"/>
          </a:xfrm>
        </p:spPr>
        <p:txBody>
          <a:bodyPr/>
          <a:lstStyle/>
          <a:p>
            <a:pPr marL="0" indent="0">
              <a:buNone/>
            </a:pPr>
            <a:r>
              <a:rPr lang="fa-IR" sz="3600" dirty="0" smtClean="0">
                <a:solidFill>
                  <a:srgbClr val="4E67C8"/>
                </a:solidFill>
                <a:effectLst/>
                <a:cs typeface="2  Mitra" panose="00000400000000000000" pitchFamily="2" charset="-78"/>
              </a:rPr>
              <a:t>20 </a:t>
            </a:r>
            <a:r>
              <a:rPr lang="fa-IR" sz="3600" dirty="0">
                <a:solidFill>
                  <a:srgbClr val="4E67C8"/>
                </a:solidFill>
                <a:effectLst/>
                <a:cs typeface="2  Mitra" panose="00000400000000000000" pitchFamily="2" charset="-78"/>
              </a:rPr>
              <a:t>ماده مصوب قانون حمایت از خانواده و جوانی جمعیت که تکیلف قانونی معاونت بهداشت است :</a:t>
            </a:r>
            <a:endParaRPr lang="fa-IR" dirty="0"/>
          </a:p>
        </p:txBody>
      </p:sp>
      <p:sp>
        <p:nvSpPr>
          <p:cNvPr id="3" name="Content Placeholder 2"/>
          <p:cNvSpPr>
            <a:spLocks noGrp="1"/>
          </p:cNvSpPr>
          <p:nvPr>
            <p:ph sz="quarter" idx="13"/>
          </p:nvPr>
        </p:nvSpPr>
        <p:spPr>
          <a:xfrm>
            <a:off x="152400" y="1600200"/>
            <a:ext cx="8763000" cy="5029200"/>
          </a:xfrm>
        </p:spPr>
        <p:txBody>
          <a:bodyPr>
            <a:normAutofit/>
          </a:bodyPr>
          <a:lstStyle/>
          <a:p>
            <a:pPr marL="0" indent="0" algn="just">
              <a:lnSpc>
                <a:spcPct val="115000"/>
              </a:lnSpc>
              <a:spcBef>
                <a:spcPts val="0"/>
              </a:spcBef>
              <a:spcAft>
                <a:spcPts val="1000"/>
              </a:spcAft>
              <a:buNone/>
            </a:pPr>
            <a:r>
              <a:rPr lang="fa-IR" sz="2000" dirty="0">
                <a:latin typeface="Calibri"/>
                <a:ea typeface="Calibri"/>
                <a:cs typeface="2  Titr"/>
              </a:rPr>
              <a:t>ماده </a:t>
            </a:r>
            <a:r>
              <a:rPr lang="fa-IR" sz="2000" dirty="0">
                <a:solidFill>
                  <a:schemeClr val="tx1"/>
                </a:solidFill>
                <a:latin typeface="Calibri"/>
                <a:ea typeface="Calibri"/>
                <a:cs typeface="2  Titr"/>
              </a:rPr>
              <a:t>۵۲-</a:t>
            </a:r>
            <a:r>
              <a:rPr lang="fa-IR" sz="2400" dirty="0">
                <a:solidFill>
                  <a:schemeClr val="tx1"/>
                </a:solidFill>
                <a:latin typeface="Calibri"/>
                <a:ea typeface="Calibri"/>
                <a:cs typeface="2  Mitra"/>
              </a:rPr>
              <a:t> عقیم سازی دائم زنان و مردان و یا مواردی که احتمال برگشت‌پذیری در آنها ضعیف یا بسیار دشوار باشد (همچون بستن لوله‌ها) ممنوع است. عقیم سازی زنان در مواردی که بارداری برای مادر خطر جانی دارد یا ضرر مهم همچون عوارض جسمی جدی یا حرج (مشقت شدید غیرقابل تحمل) چه در دوران بارداری چه بعد از زایمان ایجاد می‌کند و راه دیگری هم وجود نداشته باشد و دفع ضرر یا حرج مذکور با پیشگیری‌های موقت امکان‌پذیر نباشد، از این امر مستثنی می‌باشد.</a:t>
            </a:r>
            <a:endParaRPr lang="en-US" sz="1800" dirty="0">
              <a:solidFill>
                <a:schemeClr val="tx1"/>
              </a:solidFill>
              <a:latin typeface="Calibri"/>
              <a:ea typeface="Calibri"/>
              <a:cs typeface="Arial"/>
            </a:endParaRPr>
          </a:p>
          <a:p>
            <a:endParaRPr lang="fa-IR" dirty="0"/>
          </a:p>
        </p:txBody>
      </p:sp>
    </p:spTree>
    <p:extLst>
      <p:ext uri="{BB962C8B-B14F-4D97-AF65-F5344CB8AC3E}">
        <p14:creationId xmlns:p14="http://schemas.microsoft.com/office/powerpoint/2010/main" val="272107253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1143000"/>
          </a:xfrm>
        </p:spPr>
        <p:txBody>
          <a:bodyPr/>
          <a:lstStyle/>
          <a:p>
            <a:pPr marL="0" indent="0">
              <a:buNone/>
            </a:pPr>
            <a:r>
              <a:rPr lang="fa-IR" sz="3600" dirty="0" smtClean="0">
                <a:solidFill>
                  <a:srgbClr val="4E67C8"/>
                </a:solidFill>
                <a:effectLst/>
                <a:cs typeface="2  Mitra" panose="00000400000000000000" pitchFamily="2" charset="-78"/>
              </a:rPr>
              <a:t>20 </a:t>
            </a:r>
            <a:r>
              <a:rPr lang="fa-IR" sz="3600" dirty="0">
                <a:solidFill>
                  <a:srgbClr val="4E67C8"/>
                </a:solidFill>
                <a:effectLst/>
                <a:cs typeface="2  Mitra" panose="00000400000000000000" pitchFamily="2" charset="-78"/>
              </a:rPr>
              <a:t>ماده مصوب قانون حمایت از خانواده و جوانی جمعیت که تکیلف قانونی معاونت بهداشت است :</a:t>
            </a:r>
            <a:endParaRPr lang="fa-IR" dirty="0"/>
          </a:p>
        </p:txBody>
      </p:sp>
      <p:sp>
        <p:nvSpPr>
          <p:cNvPr id="3" name="Content Placeholder 2"/>
          <p:cNvSpPr>
            <a:spLocks noGrp="1"/>
          </p:cNvSpPr>
          <p:nvPr>
            <p:ph sz="quarter" idx="13"/>
          </p:nvPr>
        </p:nvSpPr>
        <p:spPr>
          <a:xfrm>
            <a:off x="228600" y="1600200"/>
            <a:ext cx="8686800" cy="4953000"/>
          </a:xfrm>
        </p:spPr>
        <p:txBody>
          <a:bodyPr>
            <a:normAutofit/>
          </a:bodyPr>
          <a:lstStyle/>
          <a:p>
            <a:pPr marL="0" indent="0" algn="just">
              <a:lnSpc>
                <a:spcPct val="115000"/>
              </a:lnSpc>
              <a:spcBef>
                <a:spcPts val="0"/>
              </a:spcBef>
              <a:spcAft>
                <a:spcPts val="1000"/>
              </a:spcAft>
              <a:buNone/>
            </a:pPr>
            <a:r>
              <a:rPr lang="fa-IR" sz="2000" dirty="0">
                <a:latin typeface="Calibri"/>
                <a:ea typeface="Calibri"/>
                <a:cs typeface="2  Titr"/>
              </a:rPr>
              <a:t>ماده </a:t>
            </a:r>
            <a:r>
              <a:rPr lang="fa-IR" sz="2000" dirty="0">
                <a:solidFill>
                  <a:schemeClr val="tx1"/>
                </a:solidFill>
                <a:latin typeface="Calibri"/>
                <a:ea typeface="Calibri"/>
                <a:cs typeface="2  Titr"/>
              </a:rPr>
              <a:t>۵۳-</a:t>
            </a:r>
            <a:r>
              <a:rPr lang="fa-IR" sz="2400" dirty="0">
                <a:solidFill>
                  <a:schemeClr val="tx1"/>
                </a:solidFill>
                <a:latin typeface="Calibri"/>
                <a:ea typeface="Calibri"/>
                <a:cs typeface="2  Mitra"/>
              </a:rPr>
              <a:t> وزارت بهداشت، درمان و آموزش پزشکی مکلف است حداکثر سه ماه پس از لازم الاجراشدن این قانون، کلیه «دستورالعملهای صادره» مرتبط با بارداری و سلامت مادر و جنین که ممکن است عوارضی برای آن ها ایجاد کند و یا این که کادر بهداشتی- درمانی یا مادر را به سقط جنین توصیه یا راهنمایی کند، به نحو ذیل مورد بازنگری قرار داده و پس از تایید ستاد عالی جمعیت و خانواده به اجرا </a:t>
            </a:r>
            <a:r>
              <a:rPr lang="fa-IR" sz="2400" dirty="0" smtClean="0">
                <a:solidFill>
                  <a:schemeClr val="tx1"/>
                </a:solidFill>
                <a:latin typeface="Calibri"/>
                <a:ea typeface="Calibri"/>
                <a:cs typeface="2  Mitra"/>
              </a:rPr>
              <a:t>درآورد</a:t>
            </a:r>
          </a:p>
          <a:p>
            <a:pPr marL="0" lvl="0" indent="0" algn="just">
              <a:lnSpc>
                <a:spcPct val="115000"/>
              </a:lnSpc>
              <a:spcBef>
                <a:spcPts val="0"/>
              </a:spcBef>
              <a:spcAft>
                <a:spcPts val="1000"/>
              </a:spcAft>
              <a:buClr>
                <a:srgbClr val="F14124">
                  <a:lumMod val="75000"/>
                </a:srgbClr>
              </a:buClr>
              <a:buNone/>
            </a:pPr>
            <a:r>
              <a:rPr lang="fa-IR" sz="2000" dirty="0">
                <a:solidFill>
                  <a:schemeClr val="tx1"/>
                </a:solidFill>
                <a:latin typeface="Calibri"/>
                <a:ea typeface="Calibri"/>
                <a:cs typeface="2  Titr"/>
              </a:rPr>
              <a:t>ماده ۵۴-</a:t>
            </a:r>
            <a:r>
              <a:rPr lang="fa-IR" sz="2400" dirty="0">
                <a:solidFill>
                  <a:schemeClr val="tx1"/>
                </a:solidFill>
                <a:latin typeface="Calibri"/>
                <a:ea typeface="Calibri"/>
                <a:cs typeface="2  Mitra"/>
              </a:rPr>
              <a:t> وزارت بهداشت، درمان و آموزش پزشکی مکلف است طی شش ماه از لازم الاجراشدن این قانون، ضمن استقرار سامانه جامع نسبت به ثبت اطلاعات کلیه مراجعین باروری، بارداری، سقط و دلایل آن و زایمان و نحوه آن در کلیه مراکز بهداشتی، درمانی، آزمایشگاهها، مراکز درمان ناباروری و مراکز رادیولوژی اعم از دولتی و غیردولتی با رعایت اصول محرمانگی اقدام کند.</a:t>
            </a:r>
            <a:endParaRPr lang="en-US" sz="1800" dirty="0">
              <a:solidFill>
                <a:schemeClr val="tx1"/>
              </a:solidFill>
              <a:latin typeface="Calibri"/>
              <a:ea typeface="Calibri"/>
              <a:cs typeface="Arial"/>
            </a:endParaRPr>
          </a:p>
          <a:p>
            <a:pPr marL="0" indent="0" algn="just">
              <a:lnSpc>
                <a:spcPct val="115000"/>
              </a:lnSpc>
              <a:spcBef>
                <a:spcPts val="0"/>
              </a:spcBef>
              <a:spcAft>
                <a:spcPts val="1000"/>
              </a:spcAft>
              <a:buNone/>
            </a:pPr>
            <a:endParaRPr lang="en-US" sz="1800" dirty="0">
              <a:latin typeface="Calibri"/>
              <a:ea typeface="Calibri"/>
              <a:cs typeface="Arial"/>
            </a:endParaRPr>
          </a:p>
          <a:p>
            <a:endParaRPr lang="fa-IR" dirty="0"/>
          </a:p>
        </p:txBody>
      </p:sp>
    </p:spTree>
    <p:extLst>
      <p:ext uri="{BB962C8B-B14F-4D97-AF65-F5344CB8AC3E}">
        <p14:creationId xmlns:p14="http://schemas.microsoft.com/office/powerpoint/2010/main" val="126771814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763000" cy="1143000"/>
          </a:xfrm>
        </p:spPr>
        <p:txBody>
          <a:bodyPr/>
          <a:lstStyle/>
          <a:p>
            <a:pPr marL="0" indent="0">
              <a:buNone/>
            </a:pPr>
            <a:r>
              <a:rPr lang="fa-IR" sz="3600" dirty="0" smtClean="0">
                <a:solidFill>
                  <a:srgbClr val="4E67C8"/>
                </a:solidFill>
                <a:effectLst/>
                <a:cs typeface="2  Mitra" panose="00000400000000000000" pitchFamily="2" charset="-78"/>
              </a:rPr>
              <a:t>20 </a:t>
            </a:r>
            <a:r>
              <a:rPr lang="fa-IR" sz="3600" dirty="0">
                <a:solidFill>
                  <a:srgbClr val="4E67C8"/>
                </a:solidFill>
                <a:effectLst/>
                <a:cs typeface="2  Mitra" panose="00000400000000000000" pitchFamily="2" charset="-78"/>
              </a:rPr>
              <a:t>ماده مصوب قانون حمایت از خانواده و جوانی جمعیت که تکیلف قانونی معاونت بهداشت است :</a:t>
            </a:r>
            <a:endParaRPr lang="fa-IR" dirty="0"/>
          </a:p>
        </p:txBody>
      </p:sp>
      <p:sp>
        <p:nvSpPr>
          <p:cNvPr id="3" name="Content Placeholder 2"/>
          <p:cNvSpPr>
            <a:spLocks noGrp="1"/>
          </p:cNvSpPr>
          <p:nvPr>
            <p:ph sz="quarter" idx="13"/>
          </p:nvPr>
        </p:nvSpPr>
        <p:spPr>
          <a:xfrm>
            <a:off x="152400" y="1752600"/>
            <a:ext cx="8839200" cy="4876800"/>
          </a:xfrm>
        </p:spPr>
        <p:txBody>
          <a:bodyPr>
            <a:normAutofit/>
          </a:bodyPr>
          <a:lstStyle/>
          <a:p>
            <a:pPr marL="0" indent="0" algn="just">
              <a:lnSpc>
                <a:spcPct val="115000"/>
              </a:lnSpc>
              <a:spcBef>
                <a:spcPts val="0"/>
              </a:spcBef>
              <a:spcAft>
                <a:spcPts val="1000"/>
              </a:spcAft>
              <a:buNone/>
            </a:pPr>
            <a:r>
              <a:rPr lang="fa-IR" sz="2000" dirty="0">
                <a:latin typeface="Calibri"/>
                <a:ea typeface="Calibri"/>
                <a:cs typeface="2  Titr"/>
              </a:rPr>
              <a:t>ماده ۵۵-</a:t>
            </a:r>
            <a:r>
              <a:rPr lang="fa-IR" sz="2400" dirty="0">
                <a:latin typeface="Calibri"/>
                <a:ea typeface="Calibri"/>
                <a:cs typeface="2  Mitra"/>
              </a:rPr>
              <a:t> </a:t>
            </a:r>
            <a:r>
              <a:rPr lang="fa-IR" sz="2800" dirty="0">
                <a:latin typeface="Calibri"/>
                <a:ea typeface="Calibri"/>
                <a:cs typeface="2  Mitra" panose="00000400000000000000" pitchFamily="2" charset="-78"/>
              </a:rPr>
              <a:t>وزارت بهداشت، درمان و آموزش پزشکی مکلف است برنامه¬ی جامعی برای کنترل، پیشگیری و کاهش سقط خود به خودی جنین به صورت‌ ادغام در شبکه شامل آموزش عمومی اصلاح سبک زندگی و آسیب¬های وارده ناشی از تغذیه¬ و داروها بر سلامت جنین را اجرا نماید.</a:t>
            </a:r>
            <a:endParaRPr lang="en-US" sz="2800" dirty="0">
              <a:latin typeface="Calibri"/>
              <a:ea typeface="Calibri"/>
              <a:cs typeface="2  Mitra" panose="00000400000000000000" pitchFamily="2" charset="-78"/>
            </a:endParaRPr>
          </a:p>
          <a:p>
            <a:pPr marL="0" indent="0" algn="just">
              <a:lnSpc>
                <a:spcPct val="115000"/>
              </a:lnSpc>
              <a:spcBef>
                <a:spcPts val="0"/>
              </a:spcBef>
              <a:spcAft>
                <a:spcPts val="1000"/>
              </a:spcAft>
              <a:buNone/>
            </a:pPr>
            <a:r>
              <a:rPr lang="fa-IR" sz="2000" dirty="0">
                <a:latin typeface="Calibri"/>
                <a:ea typeface="Calibri"/>
                <a:cs typeface="2  Titr"/>
              </a:rPr>
              <a:t>ماده ۵۷-</a:t>
            </a:r>
            <a:r>
              <a:rPr lang="fa-IR" sz="2400" dirty="0">
                <a:latin typeface="Calibri"/>
                <a:ea typeface="Calibri"/>
                <a:cs typeface="2  Mitra"/>
              </a:rPr>
              <a:t> </a:t>
            </a:r>
            <a:r>
              <a:rPr lang="fa-IR" sz="2800" dirty="0">
                <a:latin typeface="Calibri"/>
                <a:ea typeface="Calibri"/>
                <a:cs typeface="2  Mitra" panose="00000400000000000000" pitchFamily="2" charset="-78"/>
              </a:rPr>
              <a:t>قوه قضائیه موظف است با همکاری وزارت بهداشت، درمان و آموزش پزشکی و سایر دستگاههای مرتبط حداکثر ظرف مدت سه ‌ماه پس از لازم الاجراشدن این قانون، برنامه و تمهیدات قانونی لازم برای پیشگیری و مقابله با سقط غیر قانونی جنین و پیشنهاد اصلاح مقررات مراجع ذی صلاح مرتبط را تهیه و ابلاغ نماید.</a:t>
            </a:r>
            <a:endParaRPr lang="en-US" sz="2800" dirty="0">
              <a:latin typeface="Calibri"/>
              <a:ea typeface="Calibri"/>
              <a:cs typeface="2  Mitra" panose="00000400000000000000" pitchFamily="2" charset="-78"/>
            </a:endParaRPr>
          </a:p>
          <a:p>
            <a:endParaRPr lang="fa-IR" dirty="0"/>
          </a:p>
        </p:txBody>
      </p:sp>
    </p:spTree>
    <p:extLst>
      <p:ext uri="{BB962C8B-B14F-4D97-AF65-F5344CB8AC3E}">
        <p14:creationId xmlns:p14="http://schemas.microsoft.com/office/powerpoint/2010/main" val="59284072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10599" cy="1143000"/>
          </a:xfrm>
        </p:spPr>
        <p:txBody>
          <a:bodyPr/>
          <a:lstStyle/>
          <a:p>
            <a:pPr marL="0" indent="0">
              <a:buNone/>
            </a:pPr>
            <a:r>
              <a:rPr lang="fa-IR" sz="3600" dirty="0" smtClean="0">
                <a:solidFill>
                  <a:srgbClr val="4E67C8"/>
                </a:solidFill>
                <a:effectLst/>
                <a:cs typeface="2  Mitra" panose="00000400000000000000" pitchFamily="2" charset="-78"/>
              </a:rPr>
              <a:t>20 </a:t>
            </a:r>
            <a:r>
              <a:rPr lang="fa-IR" sz="3600" dirty="0">
                <a:solidFill>
                  <a:srgbClr val="4E67C8"/>
                </a:solidFill>
                <a:effectLst/>
                <a:cs typeface="2  Mitra" panose="00000400000000000000" pitchFamily="2" charset="-78"/>
              </a:rPr>
              <a:t>ماده مصوب قانون حمایت از خانواده و جوانی جمعیت که تکیلف قانونی معاونت بهداشت است :</a:t>
            </a:r>
            <a:endParaRPr lang="fa-IR" dirty="0"/>
          </a:p>
        </p:txBody>
      </p:sp>
      <p:sp>
        <p:nvSpPr>
          <p:cNvPr id="3" name="Content Placeholder 2"/>
          <p:cNvSpPr>
            <a:spLocks noGrp="1"/>
          </p:cNvSpPr>
          <p:nvPr>
            <p:ph sz="quarter" idx="13"/>
          </p:nvPr>
        </p:nvSpPr>
        <p:spPr>
          <a:xfrm>
            <a:off x="228600" y="1524000"/>
            <a:ext cx="8686800" cy="5105400"/>
          </a:xfrm>
        </p:spPr>
        <p:txBody>
          <a:bodyPr>
            <a:normAutofit/>
          </a:bodyPr>
          <a:lstStyle/>
          <a:p>
            <a:pPr marL="0" indent="0" algn="just">
              <a:lnSpc>
                <a:spcPct val="115000"/>
              </a:lnSpc>
              <a:spcBef>
                <a:spcPts val="0"/>
              </a:spcBef>
              <a:spcAft>
                <a:spcPts val="1000"/>
              </a:spcAft>
              <a:buNone/>
            </a:pPr>
            <a:r>
              <a:rPr lang="fa-IR" sz="2000" dirty="0">
                <a:latin typeface="Calibri"/>
                <a:ea typeface="Calibri"/>
                <a:cs typeface="2  Titr"/>
              </a:rPr>
              <a:t>ماده ۶۱-</a:t>
            </a:r>
            <a:r>
              <a:rPr lang="fa-IR" sz="2400" dirty="0">
                <a:solidFill>
                  <a:schemeClr val="tx1"/>
                </a:solidFill>
                <a:latin typeface="Calibri"/>
                <a:ea typeface="Calibri"/>
                <a:cs typeface="2  Mitra"/>
              </a:rPr>
              <a:t> </a:t>
            </a:r>
            <a:r>
              <a:rPr lang="fa-IR" sz="2800" dirty="0">
                <a:solidFill>
                  <a:schemeClr val="tx1"/>
                </a:solidFill>
                <a:latin typeface="Calibri"/>
                <a:ea typeface="Calibri"/>
                <a:cs typeface="2  Mitra" panose="00000400000000000000" pitchFamily="2" charset="-78"/>
              </a:rPr>
              <a:t>هرکس به هر عنوان به طور گسترده دارو، مواد و وسائل اسقاط غیر قانونی جنین را فراهم سازد و یا معاونت و مباشرت به اسقاط غیر قانونی جنین به طور وسیع نماید و یا در چرخه تجارت سقط جنین فعال و یا موثر باشد از مصادیق موضوع ماده (۲۸۶) قانون مجازات اسلامی مصوب ۱ / ۲/۱۳۹۲ محسوب می‌گردد.</a:t>
            </a:r>
            <a:endParaRPr lang="en-US" sz="2800" dirty="0">
              <a:solidFill>
                <a:schemeClr val="tx1"/>
              </a:solidFill>
              <a:latin typeface="Calibri"/>
              <a:ea typeface="Calibri"/>
              <a:cs typeface="2  Mitra" panose="00000400000000000000" pitchFamily="2" charset="-78"/>
            </a:endParaRPr>
          </a:p>
          <a:p>
            <a:pPr marL="0" indent="0" algn="just">
              <a:lnSpc>
                <a:spcPct val="115000"/>
              </a:lnSpc>
              <a:spcBef>
                <a:spcPts val="0"/>
              </a:spcBef>
              <a:spcAft>
                <a:spcPts val="1000"/>
              </a:spcAft>
              <a:buNone/>
            </a:pPr>
            <a:r>
              <a:rPr lang="fa-IR" sz="2800" dirty="0">
                <a:solidFill>
                  <a:schemeClr val="tx1"/>
                </a:solidFill>
                <a:latin typeface="Calibri"/>
                <a:ea typeface="Calibri"/>
                <a:cs typeface="2  Mitra" panose="00000400000000000000" pitchFamily="2" charset="-78"/>
              </a:rPr>
              <a:t>تبصره: اموال و وسائل حاصل از ارتکاب جرم مصادره و پس از واریز عوائد به حساب خزانه در اختیار وزارت بهداشت، درمان و آموزش پزشکی قرار می گیرد تا در جهت درمان ناباروری هزینه گردد.</a:t>
            </a:r>
            <a:endParaRPr lang="en-US" sz="2800" dirty="0">
              <a:solidFill>
                <a:schemeClr val="tx1"/>
              </a:solidFill>
              <a:latin typeface="Calibri"/>
              <a:ea typeface="Calibri"/>
              <a:cs typeface="2  Mitra" panose="00000400000000000000" pitchFamily="2" charset="-78"/>
            </a:endParaRPr>
          </a:p>
          <a:p>
            <a:endParaRPr lang="fa-IR" sz="2800" dirty="0">
              <a:cs typeface="2  Mitra" panose="00000400000000000000" pitchFamily="2" charset="-78"/>
            </a:endParaRPr>
          </a:p>
        </p:txBody>
      </p:sp>
    </p:spTree>
    <p:extLst>
      <p:ext uri="{BB962C8B-B14F-4D97-AF65-F5344CB8AC3E}">
        <p14:creationId xmlns:p14="http://schemas.microsoft.com/office/powerpoint/2010/main" val="221835623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848600" cy="838200"/>
          </a:xfrm>
        </p:spPr>
        <p:txBody>
          <a:bodyPr/>
          <a:lstStyle/>
          <a:p>
            <a:pPr marL="0" indent="0" algn="ctr">
              <a:buNone/>
            </a:pPr>
            <a:r>
              <a:rPr lang="fa-IR" sz="4000" dirty="0" smtClean="0">
                <a:solidFill>
                  <a:srgbClr val="0070C0"/>
                </a:solidFill>
                <a:cs typeface="2  Mitra" panose="00000400000000000000" pitchFamily="2" charset="-78"/>
              </a:rPr>
              <a:t>شاخص های مهم باروری</a:t>
            </a:r>
            <a:endParaRPr lang="fa-IR" sz="4000" dirty="0">
              <a:solidFill>
                <a:srgbClr val="0070C0"/>
              </a:solidFill>
              <a:cs typeface="2  Mitra" panose="00000400000000000000" pitchFamily="2" charset="-78"/>
            </a:endParaRPr>
          </a:p>
        </p:txBody>
      </p:sp>
      <mc:AlternateContent xmlns:mc="http://schemas.openxmlformats.org/markup-compatibility/2006" xmlns:a14="http://schemas.microsoft.com/office/drawing/2010/main">
        <mc:Choice Requires="a14">
          <p:sp>
            <p:nvSpPr>
              <p:cNvPr id="3" name="Content Placeholder 2"/>
              <p:cNvSpPr>
                <a:spLocks noGrp="1"/>
              </p:cNvSpPr>
              <p:nvPr>
                <p:ph sz="quarter" idx="13"/>
              </p:nvPr>
            </p:nvSpPr>
            <p:spPr>
              <a:xfrm>
                <a:off x="723900" y="990600"/>
                <a:ext cx="7772400" cy="5029200"/>
              </a:xfrm>
            </p:spPr>
            <p:txBody>
              <a:bodyPr>
                <a:normAutofit fontScale="25000" lnSpcReduction="20000"/>
              </a:bodyPr>
              <a:lstStyle/>
              <a:p>
                <a:r>
                  <a:rPr lang="fa-IR" sz="11200" dirty="0" smtClean="0">
                    <a:solidFill>
                      <a:schemeClr val="tx1"/>
                    </a:solidFill>
                    <a:cs typeface="2  Mitra" panose="00000400000000000000" pitchFamily="2" charset="-78"/>
                  </a:rPr>
                  <a:t>بعد خانوار      </a:t>
                </a:r>
                <a:endParaRPr lang="en-US" sz="11200" dirty="0" smtClean="0">
                  <a:solidFill>
                    <a:schemeClr val="tx1"/>
                  </a:solidFill>
                  <a:cs typeface="2  Mitra" panose="00000400000000000000" pitchFamily="2" charset="-78"/>
                </a:endParaRPr>
              </a:p>
              <a:p>
                <a:pPr marL="45720" indent="0">
                  <a:buNone/>
                </a:pPr>
                <a14:m>
                  <m:oMathPara xmlns:m="http://schemas.openxmlformats.org/officeDocument/2006/math">
                    <m:oMathParaPr>
                      <m:jc m:val="centerGroup"/>
                    </m:oMathParaPr>
                    <m:oMath xmlns:m="http://schemas.openxmlformats.org/officeDocument/2006/math">
                      <m:f>
                        <m:fPr>
                          <m:ctrlPr>
                            <a:rPr lang="en-US" sz="8000" i="1" smtClean="0">
                              <a:solidFill>
                                <a:schemeClr val="tx1"/>
                              </a:solidFill>
                              <a:latin typeface="Cambria Math"/>
                            </a:rPr>
                          </m:ctrlPr>
                        </m:fPr>
                        <m:num>
                          <m:r>
                            <a:rPr lang="fa-IR" sz="8000" b="0" i="1" smtClean="0">
                              <a:solidFill>
                                <a:schemeClr val="tx1"/>
                              </a:solidFill>
                              <a:latin typeface="Cambria Math" panose="02040503050406030204" pitchFamily="18" charset="0"/>
                            </a:rPr>
                            <m:t>جمعیت</m:t>
                          </m:r>
                        </m:num>
                        <m:den>
                          <m:r>
                            <a:rPr lang="fa-IR" sz="8000" b="0" i="1" smtClean="0">
                              <a:solidFill>
                                <a:schemeClr val="tx1"/>
                              </a:solidFill>
                              <a:latin typeface="Cambria Math" panose="02040503050406030204" pitchFamily="18" charset="0"/>
                            </a:rPr>
                            <m:t>خانوار</m:t>
                          </m:r>
                        </m:den>
                      </m:f>
                    </m:oMath>
                  </m:oMathPara>
                </a14:m>
                <a:endParaRPr lang="fa-IR" sz="2800" dirty="0" smtClean="0">
                  <a:solidFill>
                    <a:schemeClr val="tx1"/>
                  </a:solidFill>
                  <a:cs typeface="2  Mitra" panose="00000400000000000000" pitchFamily="2" charset="-78"/>
                </a:endParaRPr>
              </a:p>
              <a:p>
                <a:r>
                  <a:rPr lang="fa-IR" sz="9600" dirty="0" smtClean="0">
                    <a:solidFill>
                      <a:schemeClr val="tx1"/>
                    </a:solidFill>
                    <a:cs typeface="2  Mitra" panose="00000400000000000000" pitchFamily="2" charset="-78"/>
                  </a:rPr>
                  <a:t>درصد رشد طبیعی جمعیت</a:t>
                </a:r>
              </a:p>
              <a:p>
                <a:pPr marL="45720" indent="0">
                  <a:buNone/>
                </a:pPr>
                <a:r>
                  <a:rPr lang="fa-IR" sz="9600" dirty="0" smtClean="0">
                    <a:solidFill>
                      <a:schemeClr val="tx1"/>
                    </a:solidFill>
                    <a:cs typeface="2  Mitra" panose="00000400000000000000" pitchFamily="2" charset="-78"/>
                  </a:rPr>
                  <a:t>هرسال به ازای هر 1000 نفر چند نفر به جمعیت اضافه خواهد شد</a:t>
                </a:r>
              </a:p>
              <a:p>
                <a:pPr marL="45720" indent="0">
                  <a:buNone/>
                </a:pPr>
                <a:endParaRPr lang="fa-IR" sz="9600" dirty="0" smtClean="0">
                  <a:solidFill>
                    <a:schemeClr val="tx1"/>
                  </a:solidFill>
                  <a:cs typeface="2  Mitra" panose="00000400000000000000" pitchFamily="2" charset="-78"/>
                </a:endParaRPr>
              </a:p>
              <a:p>
                <a:r>
                  <a:rPr lang="fa-IR" sz="9600" dirty="0" smtClean="0">
                    <a:solidFill>
                      <a:schemeClr val="tx1"/>
                    </a:solidFill>
                    <a:cs typeface="2  Mitra" panose="00000400000000000000" pitchFamily="2" charset="-78"/>
                  </a:rPr>
                  <a:t>میزان موالید خام</a:t>
                </a:r>
              </a:p>
              <a:p>
                <a:pPr marL="45720" indent="0">
                  <a:buNone/>
                </a:pPr>
                <a:r>
                  <a:rPr lang="fa-IR" sz="9600" dirty="0" smtClean="0">
                    <a:solidFill>
                      <a:schemeClr val="tx1"/>
                    </a:solidFill>
                    <a:cs typeface="2  Mitra" panose="00000400000000000000" pitchFamily="2" charset="-78"/>
                  </a:rPr>
                  <a:t>تعداد کودکان زنده به دنیا آمده به ازای هر 1000 نفر جمعیت برآورد شده در وسط سال در یک سال معین     </a:t>
                </a:r>
              </a:p>
              <a:p>
                <a:pPr marL="45720" indent="0">
                  <a:buNone/>
                </a:pPr>
                <a:r>
                  <a:rPr lang="fa-IR" sz="9600" dirty="0" smtClean="0">
                    <a:solidFill>
                      <a:schemeClr val="tx1"/>
                    </a:solidFill>
                    <a:cs typeface="2  Mitra" panose="00000400000000000000" pitchFamily="2" charset="-78"/>
                  </a:rPr>
                  <a:t>                 </a:t>
                </a:r>
              </a:p>
              <a:p>
                <a:r>
                  <a:rPr lang="fa-IR" sz="9600" dirty="0" smtClean="0">
                    <a:solidFill>
                      <a:schemeClr val="tx1"/>
                    </a:solidFill>
                    <a:cs typeface="2  Mitra" panose="00000400000000000000" pitchFamily="2" charset="-78"/>
                  </a:rPr>
                  <a:t>میزان باروری کلی (</a:t>
                </a:r>
                <a:r>
                  <a:rPr lang="en-US" sz="9600" dirty="0" smtClean="0">
                    <a:solidFill>
                      <a:schemeClr val="tx1"/>
                    </a:solidFill>
                    <a:cs typeface="2  Mitra" panose="00000400000000000000" pitchFamily="2" charset="-78"/>
                  </a:rPr>
                  <a:t>TFR</a:t>
                </a:r>
                <a:r>
                  <a:rPr lang="fa-IR" sz="9600" dirty="0" smtClean="0">
                    <a:solidFill>
                      <a:schemeClr val="tx1"/>
                    </a:solidFill>
                    <a:cs typeface="2  Mitra" panose="00000400000000000000" pitchFamily="2" charset="-78"/>
                  </a:rPr>
                  <a:t>)</a:t>
                </a:r>
              </a:p>
              <a:p>
                <a:pPr marL="45720" indent="0">
                  <a:buNone/>
                </a:pPr>
                <a:r>
                  <a:rPr lang="fa-IR" sz="9600" dirty="0" smtClean="0">
                    <a:solidFill>
                      <a:schemeClr val="tx1"/>
                    </a:solidFill>
                    <a:cs typeface="2  Mitra" panose="00000400000000000000" pitchFamily="2" charset="-78"/>
                  </a:rPr>
                  <a:t>میانگین تعداد فرزندانی که یک زن در دوره باروری به دنیا می آورد.</a:t>
                </a:r>
              </a:p>
              <a:p>
                <a:pPr marL="45720" indent="0">
                  <a:buNone/>
                </a:pPr>
                <a:endParaRPr lang="fa-IR" dirty="0"/>
              </a:p>
            </p:txBody>
          </p:sp>
        </mc:Choice>
        <mc:Fallback xmlns="">
          <p:sp>
            <p:nvSpPr>
              <p:cNvPr id="3" name="Content Placeholder 2"/>
              <p:cNvSpPr>
                <a:spLocks noGrp="1" noRot="1" noChangeAspect="1" noMove="1" noResize="1" noEditPoints="1" noAdjustHandles="1" noChangeArrowheads="1" noChangeShapeType="1" noTextEdit="1"/>
              </p:cNvSpPr>
              <p:nvPr>
                <p:ph sz="quarter" idx="13"/>
              </p:nvPr>
            </p:nvSpPr>
            <p:spPr>
              <a:xfrm>
                <a:off x="723900" y="990600"/>
                <a:ext cx="7772400" cy="5029200"/>
              </a:xfrm>
              <a:blipFill rotWithShape="1">
                <a:blip r:embed="rId3"/>
                <a:stretch>
                  <a:fillRect l="-471" t="-5455" r="-1725"/>
                </a:stretch>
              </a:blipFill>
            </p:spPr>
            <p:txBody>
              <a:bodyPr/>
              <a:lstStyle/>
              <a:p>
                <a:r>
                  <a:rPr lang="fa-IR">
                    <a:noFill/>
                  </a:rPr>
                  <a:t> </a:t>
                </a:r>
              </a:p>
            </p:txBody>
          </p:sp>
        </mc:Fallback>
      </mc:AlternateContent>
    </p:spTree>
    <p:extLst>
      <p:ext uri="{BB962C8B-B14F-4D97-AF65-F5344CB8AC3E}">
        <p14:creationId xmlns:p14="http://schemas.microsoft.com/office/powerpoint/2010/main" val="142594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458200" cy="914400"/>
          </a:xfrm>
        </p:spPr>
        <p:txBody>
          <a:bodyPr/>
          <a:lstStyle/>
          <a:p>
            <a:r>
              <a:rPr lang="fa-IR" sz="3600" dirty="0" smtClean="0"/>
              <a:t>فضاسازی در سیستم بهداشتی</a:t>
            </a:r>
            <a:endParaRPr lang="fa-IR" sz="3600" dirty="0"/>
          </a:p>
        </p:txBody>
      </p:sp>
      <p:graphicFrame>
        <p:nvGraphicFramePr>
          <p:cNvPr id="5" name="Content Placeholder 3"/>
          <p:cNvGraphicFramePr>
            <a:graphicFrameLocks noGrp="1"/>
          </p:cNvGraphicFramePr>
          <p:nvPr>
            <p:ph sz="quarter" idx="13"/>
            <p:extLst>
              <p:ext uri="{D42A27DB-BD31-4B8C-83A1-F6EECF244321}">
                <p14:modId xmlns:p14="http://schemas.microsoft.com/office/powerpoint/2010/main" val="2481503765"/>
              </p:ext>
            </p:extLst>
          </p:nvPr>
        </p:nvGraphicFramePr>
        <p:xfrm>
          <a:off x="0" y="762001"/>
          <a:ext cx="9144000" cy="6281112"/>
        </p:xfrm>
        <a:graphic>
          <a:graphicData uri="http://schemas.openxmlformats.org/drawingml/2006/table">
            <a:tbl>
              <a:tblPr rtl="1" firstRow="1" bandRow="1">
                <a:tableStyleId>{5C22544A-7EE6-4342-B048-85BDC9FD1C3A}</a:tableStyleId>
              </a:tblPr>
              <a:tblGrid>
                <a:gridCol w="3048000">
                  <a:extLst>
                    <a:ext uri="{9D8B030D-6E8A-4147-A177-3AD203B41FA5}">
                      <a16:colId xmlns:a16="http://schemas.microsoft.com/office/drawing/2014/main" xmlns="" val="20000"/>
                    </a:ext>
                  </a:extLst>
                </a:gridCol>
                <a:gridCol w="2600324">
                  <a:extLst>
                    <a:ext uri="{9D8B030D-6E8A-4147-A177-3AD203B41FA5}">
                      <a16:colId xmlns:a16="http://schemas.microsoft.com/office/drawing/2014/main" xmlns="" val="20001"/>
                    </a:ext>
                  </a:extLst>
                </a:gridCol>
                <a:gridCol w="3495676">
                  <a:extLst>
                    <a:ext uri="{9D8B030D-6E8A-4147-A177-3AD203B41FA5}">
                      <a16:colId xmlns:a16="http://schemas.microsoft.com/office/drawing/2014/main" xmlns="" val="20002"/>
                    </a:ext>
                  </a:extLst>
                </a:gridCol>
              </a:tblGrid>
              <a:tr h="357324">
                <a:tc>
                  <a:txBody>
                    <a:bodyPr/>
                    <a:lstStyle/>
                    <a:p>
                      <a:pPr algn="ctr" rtl="1">
                        <a:lnSpc>
                          <a:spcPct val="115000"/>
                        </a:lnSpc>
                        <a:spcAft>
                          <a:spcPts val="0"/>
                        </a:spcAft>
                      </a:pPr>
                      <a:r>
                        <a:rPr lang="fa-IR" sz="1100" dirty="0">
                          <a:solidFill>
                            <a:schemeClr val="bg1"/>
                          </a:solidFill>
                          <a:effectLst/>
                          <a:latin typeface="Arial"/>
                          <a:ea typeface="Times New Roman"/>
                          <a:cs typeface="2  Titr"/>
                        </a:rPr>
                        <a:t>کتاب و کتابچه ها موجود در واحد</a:t>
                      </a:r>
                      <a:endParaRPr lang="en-US" sz="1100" dirty="0">
                        <a:solidFill>
                          <a:schemeClr val="bg1"/>
                        </a:solidFill>
                        <a:effectLst/>
                        <a:latin typeface="Calibri"/>
                        <a:ea typeface="Calibri"/>
                        <a:cs typeface="Arial"/>
                      </a:endParaRPr>
                    </a:p>
                  </a:txBody>
                  <a:tcPr marL="68580" marR="68580" marT="0" marB="0" anchor="ctr"/>
                </a:tc>
                <a:tc>
                  <a:txBody>
                    <a:bodyPr/>
                    <a:lstStyle/>
                    <a:p>
                      <a:pPr algn="ctr" rtl="1">
                        <a:lnSpc>
                          <a:spcPct val="115000"/>
                        </a:lnSpc>
                        <a:spcAft>
                          <a:spcPts val="0"/>
                        </a:spcAft>
                      </a:pPr>
                      <a:r>
                        <a:rPr lang="fa-IR" sz="1100" dirty="0">
                          <a:solidFill>
                            <a:schemeClr val="bg1"/>
                          </a:solidFill>
                          <a:effectLst/>
                          <a:latin typeface="Arial"/>
                          <a:ea typeface="Times New Roman"/>
                          <a:cs typeface="2  Titr"/>
                        </a:rPr>
                        <a:t>کتاب و کتابچه ها موجود جهت ارائه به مراجعین</a:t>
                      </a:r>
                      <a:endParaRPr lang="en-US" sz="1100" dirty="0">
                        <a:solidFill>
                          <a:schemeClr val="bg1"/>
                        </a:solidFill>
                        <a:effectLst/>
                        <a:latin typeface="Calibri"/>
                        <a:ea typeface="Calibri"/>
                        <a:cs typeface="Arial"/>
                      </a:endParaRPr>
                    </a:p>
                  </a:txBody>
                  <a:tcPr marL="68580" marR="68580" marT="0" marB="0" anchor="ctr"/>
                </a:tc>
                <a:tc>
                  <a:txBody>
                    <a:bodyPr/>
                    <a:lstStyle/>
                    <a:p>
                      <a:pPr algn="ctr" rtl="1"/>
                      <a:r>
                        <a:rPr lang="fa-IR" sz="1600" b="1" kern="1200" dirty="0" smtClean="0">
                          <a:solidFill>
                            <a:schemeClr val="lt1"/>
                          </a:solidFill>
                          <a:effectLst/>
                          <a:latin typeface="+mn-lt"/>
                          <a:ea typeface="+mn-ea"/>
                          <a:cs typeface="+mn-cs"/>
                        </a:rPr>
                        <a:t>پوستر</a:t>
                      </a:r>
                      <a:endParaRPr lang="fa-IR" dirty="0"/>
                    </a:p>
                  </a:txBody>
                  <a:tcPr/>
                </a:tc>
                <a:extLst>
                  <a:ext uri="{0D108BD9-81ED-4DB2-BD59-A6C34878D82A}">
                    <a16:rowId xmlns:a16="http://schemas.microsoft.com/office/drawing/2014/main" xmlns="" val="10000"/>
                  </a:ext>
                </a:extLst>
              </a:tr>
              <a:tr h="1188483">
                <a:tc>
                  <a:txBody>
                    <a:bodyPr/>
                    <a:lstStyle/>
                    <a:p>
                      <a:pPr algn="ctr" rtl="1">
                        <a:lnSpc>
                          <a:spcPct val="115000"/>
                        </a:lnSpc>
                        <a:spcAft>
                          <a:spcPts val="0"/>
                        </a:spcAft>
                      </a:pPr>
                      <a:r>
                        <a:rPr lang="fa-IR" sz="1800" dirty="0">
                          <a:solidFill>
                            <a:srgbClr val="000000"/>
                          </a:solidFill>
                          <a:effectLst/>
                          <a:latin typeface="Arial"/>
                          <a:ea typeface="Times New Roman"/>
                          <a:cs typeface="2  Mitra"/>
                        </a:rPr>
                        <a:t>کتاب سلامت باروری و تحکیم روابط </a:t>
                      </a:r>
                      <a:r>
                        <a:rPr lang="fa-IR" sz="1800" dirty="0" smtClean="0">
                          <a:solidFill>
                            <a:srgbClr val="000000"/>
                          </a:solidFill>
                          <a:effectLst/>
                          <a:latin typeface="Arial"/>
                          <a:ea typeface="Times New Roman"/>
                          <a:cs typeface="2  Mitra"/>
                        </a:rPr>
                        <a:t>همسران، کتاب پناهم باش و کتاب فکرشم نکن ،کتاب حسنی یه همبازی میخواد</a:t>
                      </a:r>
                      <a:endParaRPr lang="en-US" sz="1800" dirty="0">
                        <a:effectLst/>
                        <a:latin typeface="Calibri"/>
                        <a:ea typeface="Calibri"/>
                        <a:cs typeface="Arial"/>
                      </a:endParaRPr>
                    </a:p>
                  </a:txBody>
                  <a:tcPr marL="68580" marR="68580" marT="0" marB="0" anchor="ctr"/>
                </a:tc>
                <a:tc>
                  <a:txBody>
                    <a:bodyPr/>
                    <a:lstStyle/>
                    <a:p>
                      <a:pPr rtl="1"/>
                      <a:r>
                        <a:rPr lang="fa-IR" sz="1400" kern="1200" dirty="0" smtClean="0">
                          <a:solidFill>
                            <a:schemeClr val="dk1"/>
                          </a:solidFill>
                          <a:effectLst/>
                          <a:latin typeface="+mn-lt"/>
                          <a:ea typeface="+mn-ea"/>
                          <a:cs typeface="+mn-cs"/>
                        </a:rPr>
                        <a:t>کتابچه راهنمای مادران بلافاصله بعد از بارداری (ماده 47)</a:t>
                      </a:r>
                      <a:endParaRPr lang="fa-IR" sz="1400" dirty="0"/>
                    </a:p>
                  </a:txBody>
                  <a:tcPr/>
                </a:tc>
                <a:tc>
                  <a:txBody>
                    <a:bodyPr/>
                    <a:lstStyle/>
                    <a:p>
                      <a:pPr marL="0" marR="0" indent="0" algn="r" defTabSz="914400" rtl="1" eaLnBrk="1" fontAlgn="auto" latinLnBrk="0" hangingPunct="1">
                        <a:lnSpc>
                          <a:spcPct val="115000"/>
                        </a:lnSpc>
                        <a:spcBef>
                          <a:spcPts val="0"/>
                        </a:spcBef>
                        <a:spcAft>
                          <a:spcPts val="0"/>
                        </a:spcAft>
                        <a:buClrTx/>
                        <a:buSzTx/>
                        <a:buFontTx/>
                        <a:buNone/>
                        <a:tabLst/>
                        <a:defRPr/>
                      </a:pPr>
                      <a:r>
                        <a:rPr lang="fa-IR" sz="1400" b="1" dirty="0">
                          <a:solidFill>
                            <a:srgbClr val="000000"/>
                          </a:solidFill>
                          <a:effectLst/>
                          <a:latin typeface="Arial"/>
                          <a:ea typeface="Times New Roman"/>
                          <a:cs typeface="2  Mitra"/>
                        </a:rPr>
                        <a:t>پوستر آینده ایران به توان فرزندان ، پوستر من روزی مو میارم ، پوستر </a:t>
                      </a:r>
                      <a:r>
                        <a:rPr lang="fa-IR" sz="1400" b="1" dirty="0" smtClean="0">
                          <a:solidFill>
                            <a:srgbClr val="000000"/>
                          </a:solidFill>
                          <a:effectLst/>
                          <a:latin typeface="Arial"/>
                          <a:ea typeface="Times New Roman"/>
                          <a:cs typeface="2  Mitra"/>
                        </a:rPr>
                        <a:t>190،پوستر سرمایه </a:t>
                      </a:r>
                      <a:r>
                        <a:rPr lang="fa-IR" sz="1400" b="1" dirty="0">
                          <a:solidFill>
                            <a:srgbClr val="000000"/>
                          </a:solidFill>
                          <a:effectLst/>
                          <a:latin typeface="Arial"/>
                          <a:ea typeface="Times New Roman"/>
                          <a:cs typeface="2  Mitra"/>
                        </a:rPr>
                        <a:t>های </a:t>
                      </a:r>
                      <a:r>
                        <a:rPr lang="fa-IR" sz="1400" b="1" dirty="0" smtClean="0">
                          <a:solidFill>
                            <a:srgbClr val="000000"/>
                          </a:solidFill>
                          <a:effectLst/>
                          <a:latin typeface="Arial"/>
                          <a:ea typeface="Times New Roman"/>
                          <a:cs typeface="2  Mitra"/>
                        </a:rPr>
                        <a:t>زندگی ، پوسترایران</a:t>
                      </a:r>
                      <a:r>
                        <a:rPr lang="fa-IR" sz="1400" b="1" baseline="0" dirty="0" smtClean="0">
                          <a:solidFill>
                            <a:srgbClr val="000000"/>
                          </a:solidFill>
                          <a:effectLst/>
                          <a:latin typeface="Arial"/>
                          <a:ea typeface="Times New Roman"/>
                          <a:cs typeface="2  Mitra"/>
                        </a:rPr>
                        <a:t> </a:t>
                      </a:r>
                      <a:r>
                        <a:rPr lang="fa-IR" sz="1400" b="1" dirty="0" smtClean="0">
                          <a:solidFill>
                            <a:srgbClr val="000000"/>
                          </a:solidFill>
                          <a:effectLst/>
                          <a:latin typeface="Arial"/>
                          <a:ea typeface="Times New Roman"/>
                          <a:cs typeface="2  Mitra"/>
                        </a:rPr>
                        <a:t>جوان ایران قوی، پوستر اطلاع رسانی افتتاح کلینیک درمان ناباروری،پوستر طرح ملی رویش(در </a:t>
                      </a:r>
                      <a:r>
                        <a:rPr lang="fa-IR" sz="1400" b="1" dirty="0">
                          <a:solidFill>
                            <a:srgbClr val="000000"/>
                          </a:solidFill>
                          <a:effectLst/>
                          <a:latin typeface="Arial"/>
                          <a:ea typeface="Times New Roman"/>
                          <a:cs typeface="2  Mitra"/>
                        </a:rPr>
                        <a:t>راهرو )</a:t>
                      </a:r>
                      <a:endParaRPr lang="en-US" sz="1400" b="1" dirty="0">
                        <a:effectLst/>
                        <a:latin typeface="Calibri"/>
                        <a:ea typeface="Calibri"/>
                        <a:cs typeface="Arial"/>
                      </a:endParaRPr>
                    </a:p>
                  </a:txBody>
                  <a:tcPr marL="68580" marR="68580" marT="0" marB="0" anchor="b"/>
                </a:tc>
                <a:extLst>
                  <a:ext uri="{0D108BD9-81ED-4DB2-BD59-A6C34878D82A}">
                    <a16:rowId xmlns:a16="http://schemas.microsoft.com/office/drawing/2014/main" xmlns="" val="10001"/>
                  </a:ext>
                </a:extLst>
              </a:tr>
              <a:tr h="713090">
                <a:tc>
                  <a:txBody>
                    <a:bodyPr/>
                    <a:lstStyle/>
                    <a:p>
                      <a:pPr algn="ctr" rtl="1">
                        <a:lnSpc>
                          <a:spcPct val="115000"/>
                        </a:lnSpc>
                        <a:spcAft>
                          <a:spcPts val="0"/>
                        </a:spcAft>
                      </a:pPr>
                      <a:r>
                        <a:rPr lang="fa-IR" sz="1800" dirty="0">
                          <a:solidFill>
                            <a:srgbClr val="000000"/>
                          </a:solidFill>
                          <a:effectLst/>
                          <a:latin typeface="Arial"/>
                          <a:ea typeface="Times New Roman"/>
                          <a:cs typeface="2  Mitra"/>
                        </a:rPr>
                        <a:t>جزوه بحران جمعیت و سالمندی </a:t>
                      </a:r>
                      <a:endParaRPr lang="en-US" sz="1800" dirty="0">
                        <a:effectLst/>
                        <a:latin typeface="Calibri"/>
                        <a:ea typeface="Calibri"/>
                        <a:cs typeface="Arial"/>
                      </a:endParaRPr>
                    </a:p>
                  </a:txBody>
                  <a:tcPr marL="68580" marR="68580" marT="0" marB="0" anchor="ctr"/>
                </a:tc>
                <a:tc>
                  <a:txBody>
                    <a:bodyPr/>
                    <a:lstStyle/>
                    <a:p>
                      <a:pPr rtl="1"/>
                      <a:endParaRPr lang="fa-IR" dirty="0"/>
                    </a:p>
                  </a:txBody>
                  <a:tcPr/>
                </a:tc>
                <a:tc>
                  <a:txBody>
                    <a:bodyPr/>
                    <a:lstStyle/>
                    <a:p>
                      <a:pPr marL="0" marR="0" indent="0" algn="r" defTabSz="914400" rtl="1" eaLnBrk="1" fontAlgn="auto" latinLnBrk="0" hangingPunct="1">
                        <a:lnSpc>
                          <a:spcPct val="115000"/>
                        </a:lnSpc>
                        <a:spcBef>
                          <a:spcPts val="0"/>
                        </a:spcBef>
                        <a:spcAft>
                          <a:spcPts val="0"/>
                        </a:spcAft>
                        <a:buClrTx/>
                        <a:buSzTx/>
                        <a:buFontTx/>
                        <a:buNone/>
                        <a:tabLst/>
                        <a:defRPr/>
                      </a:pPr>
                      <a:r>
                        <a:rPr lang="fa-IR" sz="1400" b="1" dirty="0" smtClean="0">
                          <a:solidFill>
                            <a:srgbClr val="000000"/>
                          </a:solidFill>
                          <a:effectLst/>
                          <a:latin typeface="Arial"/>
                          <a:ea typeface="Times New Roman"/>
                          <a:cs typeface="2  Mitra"/>
                        </a:rPr>
                        <a:t>پوستر 2نمی خوام تنها باشم. پوستر3 مامان بابا من تنها باشم ؟(اتاق مراقب سلامت)</a:t>
                      </a:r>
                      <a:endParaRPr lang="en-US" sz="1400" b="1" dirty="0" smtClean="0">
                        <a:effectLst/>
                        <a:latin typeface="Calibri"/>
                        <a:ea typeface="Calibri"/>
                        <a:cs typeface="Arial"/>
                      </a:endParaRPr>
                    </a:p>
                    <a:p>
                      <a:pPr algn="r" rtl="1">
                        <a:lnSpc>
                          <a:spcPct val="115000"/>
                        </a:lnSpc>
                        <a:spcAft>
                          <a:spcPts val="0"/>
                        </a:spcAft>
                      </a:pPr>
                      <a:endParaRPr lang="en-US" sz="1400" b="1" dirty="0">
                        <a:effectLst/>
                        <a:latin typeface="Calibri"/>
                        <a:ea typeface="Calibri"/>
                        <a:cs typeface="Arial"/>
                      </a:endParaRPr>
                    </a:p>
                  </a:txBody>
                  <a:tcPr marL="68580" marR="68580" marT="0" marB="0" anchor="b"/>
                </a:tc>
                <a:extLst>
                  <a:ext uri="{0D108BD9-81ED-4DB2-BD59-A6C34878D82A}">
                    <a16:rowId xmlns:a16="http://schemas.microsoft.com/office/drawing/2014/main" xmlns="" val="10002"/>
                  </a:ext>
                </a:extLst>
              </a:tr>
              <a:tr h="1222440">
                <a:tc>
                  <a:txBody>
                    <a:bodyPr/>
                    <a:lstStyle/>
                    <a:p>
                      <a:pPr algn="ctr" rtl="1">
                        <a:lnSpc>
                          <a:spcPct val="115000"/>
                        </a:lnSpc>
                        <a:spcAft>
                          <a:spcPts val="0"/>
                        </a:spcAft>
                      </a:pPr>
                      <a:r>
                        <a:rPr lang="fa-IR" sz="1800" dirty="0">
                          <a:solidFill>
                            <a:srgbClr val="000000"/>
                          </a:solidFill>
                          <a:effectLst/>
                          <a:latin typeface="Arial"/>
                          <a:ea typeface="Times New Roman"/>
                          <a:cs typeface="2  Mitra"/>
                        </a:rPr>
                        <a:t>مواد قانونی سقط (ماده 56 ویژه مراقب و بهورز ، ماده 56 ویژه ماما و پزشک ، ماده 60 ویزه مسئول مرکز و ماده 61 ویژه ماما و مراقب و بهورز )</a:t>
                      </a:r>
                      <a:endParaRPr lang="en-US" sz="1800" dirty="0">
                        <a:effectLst/>
                        <a:latin typeface="Calibri"/>
                        <a:ea typeface="Calibri"/>
                        <a:cs typeface="Arial"/>
                      </a:endParaRPr>
                    </a:p>
                  </a:txBody>
                  <a:tcPr marL="68580" marR="68580" marT="0" marB="0" anchor="b"/>
                </a:tc>
                <a:tc>
                  <a:txBody>
                    <a:bodyPr/>
                    <a:lstStyle/>
                    <a:p>
                      <a:pPr rtl="1"/>
                      <a:endParaRPr lang="fa-IR" dirty="0"/>
                    </a:p>
                  </a:txBody>
                  <a:tcPr/>
                </a:tc>
                <a:tc>
                  <a:txBody>
                    <a:bodyPr/>
                    <a:lstStyle/>
                    <a:p>
                      <a:pPr marL="0" marR="0" indent="0" algn="r" defTabSz="914400" rtl="1" eaLnBrk="1" fontAlgn="auto" latinLnBrk="0" hangingPunct="1">
                        <a:lnSpc>
                          <a:spcPct val="115000"/>
                        </a:lnSpc>
                        <a:spcBef>
                          <a:spcPts val="0"/>
                        </a:spcBef>
                        <a:spcAft>
                          <a:spcPts val="0"/>
                        </a:spcAft>
                        <a:buClrTx/>
                        <a:buSzTx/>
                        <a:buFontTx/>
                        <a:buNone/>
                        <a:tabLst/>
                        <a:defRPr/>
                      </a:pPr>
                      <a:r>
                        <a:rPr lang="fa-IR" sz="1400" b="1" dirty="0" smtClean="0">
                          <a:solidFill>
                            <a:srgbClr val="000000"/>
                          </a:solidFill>
                          <a:effectLst/>
                          <a:latin typeface="Arial"/>
                          <a:ea typeface="Times New Roman"/>
                          <a:cs typeface="2  Mitra"/>
                        </a:rPr>
                        <a:t>پوستر سرمایه زندگی در مرکز (پزشک مسئول مرکز ، راهرو ، اتاق روان و تغذیه و اتاق مادر وکودک )</a:t>
                      </a:r>
                      <a:endParaRPr lang="en-US" sz="1400" b="1" dirty="0" smtClean="0">
                        <a:effectLst/>
                        <a:latin typeface="Calibri"/>
                        <a:ea typeface="Calibri"/>
                        <a:cs typeface="Arial"/>
                      </a:endParaRPr>
                    </a:p>
                    <a:p>
                      <a:pPr algn="r" rtl="1">
                        <a:lnSpc>
                          <a:spcPct val="115000"/>
                        </a:lnSpc>
                        <a:spcAft>
                          <a:spcPts val="0"/>
                        </a:spcAft>
                      </a:pPr>
                      <a:endParaRPr lang="en-US" sz="1400" b="1" dirty="0">
                        <a:effectLst/>
                        <a:latin typeface="Calibri"/>
                        <a:ea typeface="Calibri"/>
                        <a:cs typeface="Arial"/>
                      </a:endParaRPr>
                    </a:p>
                  </a:txBody>
                  <a:tcPr marL="68580" marR="68580" marT="0" marB="0" anchor="ctr"/>
                </a:tc>
                <a:extLst>
                  <a:ext uri="{0D108BD9-81ED-4DB2-BD59-A6C34878D82A}">
                    <a16:rowId xmlns:a16="http://schemas.microsoft.com/office/drawing/2014/main" xmlns="" val="10003"/>
                  </a:ext>
                </a:extLst>
              </a:tr>
              <a:tr h="713090">
                <a:tc>
                  <a:txBody>
                    <a:bodyPr/>
                    <a:lstStyle/>
                    <a:p>
                      <a:pPr rtl="1"/>
                      <a:endParaRPr lang="fa-IR" dirty="0"/>
                    </a:p>
                  </a:txBody>
                  <a:tcPr/>
                </a:tc>
                <a:tc>
                  <a:txBody>
                    <a:bodyPr/>
                    <a:lstStyle/>
                    <a:p>
                      <a:pPr rtl="1"/>
                      <a:endParaRPr lang="fa-IR" dirty="0"/>
                    </a:p>
                  </a:txBody>
                  <a:tcPr/>
                </a:tc>
                <a:tc>
                  <a:txBody>
                    <a:bodyPr/>
                    <a:lstStyle/>
                    <a:p>
                      <a:pPr marL="0" marR="0" indent="0" algn="r" defTabSz="914400" rtl="1" eaLnBrk="1" fontAlgn="auto" latinLnBrk="0" hangingPunct="1">
                        <a:lnSpc>
                          <a:spcPct val="115000"/>
                        </a:lnSpc>
                        <a:spcBef>
                          <a:spcPts val="0"/>
                        </a:spcBef>
                        <a:spcAft>
                          <a:spcPts val="0"/>
                        </a:spcAft>
                        <a:buClrTx/>
                        <a:buSzTx/>
                        <a:buFontTx/>
                        <a:buNone/>
                        <a:tabLst/>
                        <a:defRPr/>
                      </a:pPr>
                      <a:r>
                        <a:rPr lang="fa-IR" sz="1400" b="1" dirty="0" smtClean="0">
                          <a:solidFill>
                            <a:srgbClr val="000000"/>
                          </a:solidFill>
                          <a:effectLst/>
                          <a:latin typeface="Arial"/>
                          <a:ea typeface="Times New Roman"/>
                          <a:cs typeface="2  Mitra"/>
                        </a:rPr>
                        <a:t>پوستر سرمایه زندگی در خانه بهداشت (راهرو و اتاق کار بهورز )</a:t>
                      </a:r>
                      <a:endParaRPr lang="en-US" sz="1400" b="1" dirty="0" smtClean="0">
                        <a:effectLst/>
                        <a:latin typeface="Calibri"/>
                        <a:ea typeface="Calibri"/>
                        <a:cs typeface="Arial"/>
                      </a:endParaRPr>
                    </a:p>
                    <a:p>
                      <a:pPr algn="r" rtl="1">
                        <a:lnSpc>
                          <a:spcPct val="115000"/>
                        </a:lnSpc>
                        <a:spcAft>
                          <a:spcPts val="0"/>
                        </a:spcAft>
                      </a:pPr>
                      <a:endParaRPr lang="en-US" sz="1400" b="1" dirty="0">
                        <a:effectLst/>
                        <a:latin typeface="Calibri"/>
                        <a:ea typeface="Calibri"/>
                        <a:cs typeface="Arial"/>
                      </a:endParaRPr>
                    </a:p>
                  </a:txBody>
                  <a:tcPr marL="68580" marR="68580" marT="0" marB="0" anchor="b"/>
                </a:tc>
                <a:extLst>
                  <a:ext uri="{0D108BD9-81ED-4DB2-BD59-A6C34878D82A}">
                    <a16:rowId xmlns:a16="http://schemas.microsoft.com/office/drawing/2014/main" xmlns="" val="10004"/>
                  </a:ext>
                </a:extLst>
              </a:tr>
              <a:tr h="713090">
                <a:tc>
                  <a:txBody>
                    <a:bodyPr/>
                    <a:lstStyle/>
                    <a:p>
                      <a:pPr rtl="1"/>
                      <a:endParaRPr lang="fa-IR" dirty="0"/>
                    </a:p>
                  </a:txBody>
                  <a:tcPr/>
                </a:tc>
                <a:tc>
                  <a:txBody>
                    <a:bodyPr/>
                    <a:lstStyle/>
                    <a:p>
                      <a:pPr rtl="1"/>
                      <a:endParaRPr lang="fa-IR" dirty="0"/>
                    </a:p>
                  </a:txBody>
                  <a:tcPr/>
                </a:tc>
                <a:tc>
                  <a:txBody>
                    <a:bodyPr/>
                    <a:lstStyle/>
                    <a:p>
                      <a:pPr marL="0" marR="0" indent="0" algn="r" defTabSz="914400" rtl="1" eaLnBrk="1" fontAlgn="auto" latinLnBrk="0" hangingPunct="1">
                        <a:lnSpc>
                          <a:spcPct val="115000"/>
                        </a:lnSpc>
                        <a:spcBef>
                          <a:spcPts val="0"/>
                        </a:spcBef>
                        <a:spcAft>
                          <a:spcPts val="0"/>
                        </a:spcAft>
                        <a:buClrTx/>
                        <a:buSzTx/>
                        <a:buFontTx/>
                        <a:buNone/>
                        <a:tabLst/>
                        <a:defRPr/>
                      </a:pPr>
                      <a:r>
                        <a:rPr lang="fa-IR" sz="1400" b="1" dirty="0" smtClean="0">
                          <a:solidFill>
                            <a:srgbClr val="000000"/>
                          </a:solidFill>
                          <a:effectLst/>
                          <a:latin typeface="Arial"/>
                          <a:ea typeface="Times New Roman"/>
                          <a:cs typeface="2  Mitra"/>
                        </a:rPr>
                        <a:t>پوستر سرمایه های زندگی در پایگاه (اتاق مسئول پایگاه و راهرو و مسئول بهداشت خانواده )</a:t>
                      </a:r>
                      <a:endParaRPr lang="en-US" sz="1400" b="1" dirty="0" smtClean="0">
                        <a:effectLst/>
                        <a:latin typeface="Calibri"/>
                        <a:ea typeface="Calibri"/>
                        <a:cs typeface="Arial"/>
                      </a:endParaRPr>
                    </a:p>
                    <a:p>
                      <a:pPr algn="r" rtl="1">
                        <a:lnSpc>
                          <a:spcPct val="115000"/>
                        </a:lnSpc>
                        <a:spcAft>
                          <a:spcPts val="0"/>
                        </a:spcAft>
                      </a:pPr>
                      <a:endParaRPr lang="en-US" sz="1400" b="1" dirty="0">
                        <a:effectLst/>
                        <a:latin typeface="Calibri"/>
                        <a:ea typeface="Calibri"/>
                        <a:cs typeface="Arial"/>
                      </a:endParaRPr>
                    </a:p>
                  </a:txBody>
                  <a:tcPr marL="68580" marR="68580" marT="0" marB="0" anchor="b"/>
                </a:tc>
                <a:extLst>
                  <a:ext uri="{0D108BD9-81ED-4DB2-BD59-A6C34878D82A}">
                    <a16:rowId xmlns:a16="http://schemas.microsoft.com/office/drawing/2014/main" xmlns="" val="10005"/>
                  </a:ext>
                </a:extLst>
              </a:tr>
              <a:tr h="475393">
                <a:tc>
                  <a:txBody>
                    <a:bodyPr/>
                    <a:lstStyle/>
                    <a:p>
                      <a:pPr rtl="1"/>
                      <a:endParaRPr lang="fa-IR" dirty="0"/>
                    </a:p>
                  </a:txBody>
                  <a:tcPr/>
                </a:tc>
                <a:tc>
                  <a:txBody>
                    <a:bodyPr/>
                    <a:lstStyle/>
                    <a:p>
                      <a:pPr rtl="1"/>
                      <a:endParaRPr lang="fa-IR" dirty="0"/>
                    </a:p>
                  </a:txBody>
                  <a:tcPr/>
                </a:tc>
                <a:tc>
                  <a:txBody>
                    <a:bodyPr/>
                    <a:lstStyle/>
                    <a:p>
                      <a:pPr marL="0" marR="0" indent="0" algn="r" defTabSz="914400" rtl="1" eaLnBrk="1" fontAlgn="auto" latinLnBrk="0" hangingPunct="1">
                        <a:lnSpc>
                          <a:spcPct val="115000"/>
                        </a:lnSpc>
                        <a:spcBef>
                          <a:spcPts val="0"/>
                        </a:spcBef>
                        <a:spcAft>
                          <a:spcPts val="0"/>
                        </a:spcAft>
                        <a:buClrTx/>
                        <a:buSzTx/>
                        <a:buFontTx/>
                        <a:buNone/>
                        <a:tabLst/>
                        <a:defRPr/>
                      </a:pPr>
                      <a:r>
                        <a:rPr lang="fa-IR" sz="1400" b="1" dirty="0" smtClean="0">
                          <a:solidFill>
                            <a:srgbClr val="000000"/>
                          </a:solidFill>
                          <a:effectLst/>
                          <a:latin typeface="Arial"/>
                          <a:ea typeface="Times New Roman"/>
                          <a:cs typeface="2  Mitra"/>
                        </a:rPr>
                        <a:t>پوستر سقط عمدی جنین 1 و 2 در اتاق پزشک و ماما </a:t>
                      </a:r>
                      <a:endParaRPr lang="en-US" sz="1400" b="1" dirty="0" smtClean="0">
                        <a:effectLst/>
                        <a:latin typeface="Calibri"/>
                        <a:ea typeface="Calibri"/>
                        <a:cs typeface="Arial"/>
                      </a:endParaRPr>
                    </a:p>
                    <a:p>
                      <a:pPr algn="r" rtl="1">
                        <a:lnSpc>
                          <a:spcPct val="115000"/>
                        </a:lnSpc>
                        <a:spcAft>
                          <a:spcPts val="0"/>
                        </a:spcAft>
                      </a:pPr>
                      <a:endParaRPr lang="en-US" sz="1400" b="1" dirty="0">
                        <a:effectLst/>
                        <a:latin typeface="Calibri"/>
                        <a:ea typeface="Calibri"/>
                        <a:cs typeface="Arial"/>
                      </a:endParaRPr>
                    </a:p>
                  </a:txBody>
                  <a:tcPr marL="68580" marR="68580" marT="0" marB="0" anchor="b"/>
                </a:tc>
                <a:extLst>
                  <a:ext uri="{0D108BD9-81ED-4DB2-BD59-A6C34878D82A}">
                    <a16:rowId xmlns:a16="http://schemas.microsoft.com/office/drawing/2014/main" xmlns="" val="10006"/>
                  </a:ext>
                </a:extLst>
              </a:tr>
              <a:tr h="713090">
                <a:tc>
                  <a:txBody>
                    <a:bodyPr/>
                    <a:lstStyle/>
                    <a:p>
                      <a:pPr rtl="1"/>
                      <a:endParaRPr lang="fa-IR" dirty="0"/>
                    </a:p>
                  </a:txBody>
                  <a:tcPr/>
                </a:tc>
                <a:tc>
                  <a:txBody>
                    <a:bodyPr/>
                    <a:lstStyle/>
                    <a:p>
                      <a:pPr rtl="1"/>
                      <a:endParaRPr lang="fa-IR" dirty="0"/>
                    </a:p>
                  </a:txBody>
                  <a:tcPr/>
                </a:tc>
                <a:tc>
                  <a:txBody>
                    <a:bodyPr/>
                    <a:lstStyle/>
                    <a:p>
                      <a:pPr marL="0" marR="0" indent="0" algn="r" defTabSz="914400" rtl="1" eaLnBrk="1" fontAlgn="auto" latinLnBrk="0" hangingPunct="1">
                        <a:lnSpc>
                          <a:spcPct val="115000"/>
                        </a:lnSpc>
                        <a:spcBef>
                          <a:spcPts val="0"/>
                        </a:spcBef>
                        <a:spcAft>
                          <a:spcPts val="0"/>
                        </a:spcAft>
                        <a:buClrTx/>
                        <a:buSzTx/>
                        <a:buFontTx/>
                        <a:buNone/>
                        <a:tabLst/>
                        <a:defRPr/>
                      </a:pPr>
                      <a:r>
                        <a:rPr lang="fa-IR" sz="1400" b="1" dirty="0" smtClean="0">
                          <a:solidFill>
                            <a:srgbClr val="000000"/>
                          </a:solidFill>
                          <a:effectLst/>
                          <a:latin typeface="Arial"/>
                          <a:ea typeface="Times New Roman"/>
                          <a:cs typeface="2  Mitra"/>
                        </a:rPr>
                        <a:t>بنر سرمایه های زندگی در مرکز نصب در راهرو روبه روی در ورودی</a:t>
                      </a:r>
                      <a:endParaRPr lang="en-US" sz="1400" b="1" dirty="0" smtClean="0">
                        <a:effectLst/>
                        <a:latin typeface="Calibri"/>
                        <a:ea typeface="Calibri"/>
                        <a:cs typeface="Arial"/>
                      </a:endParaRPr>
                    </a:p>
                    <a:p>
                      <a:pPr algn="r" rtl="1">
                        <a:lnSpc>
                          <a:spcPct val="115000"/>
                        </a:lnSpc>
                        <a:spcAft>
                          <a:spcPts val="0"/>
                        </a:spcAft>
                      </a:pPr>
                      <a:endParaRPr lang="en-US" sz="1400" b="1" dirty="0">
                        <a:effectLst/>
                        <a:latin typeface="Calibri"/>
                        <a:ea typeface="Calibri"/>
                        <a:cs typeface="Arial"/>
                      </a:endParaRPr>
                    </a:p>
                  </a:txBody>
                  <a:tcPr marL="68580" marR="68580" marT="0" marB="0" anchor="b"/>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9897304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Picture 2"/>
          <p:cNvPicPr>
            <a:picLocks noGrp="1" noChangeAspect="1" noChangeArrowheads="1"/>
          </p:cNvPicPr>
          <p:nvPr>
            <p:ph sz="quarter" idx="13"/>
          </p:nvPr>
        </p:nvPicPr>
        <p:blipFill>
          <a:blip r:embed="rId2">
            <a:extLst>
              <a:ext uri="{BEBA8EAE-BF5A-486C-A8C5-ECC9F3942E4B}">
                <a14:imgProps xmlns:a14="http://schemas.microsoft.com/office/drawing/2010/main">
                  <a14:imgLayer r:embed="rId3">
                    <a14:imgEffect>
                      <a14:colorTemperature colorTemp="53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8646326"/>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Slipstream</Template>
  <TotalTime>2726</TotalTime>
  <Words>5979</Words>
  <Application>Microsoft Office PowerPoint</Application>
  <PresentationFormat>On-screen Show (4:3)</PresentationFormat>
  <Paragraphs>474</Paragraphs>
  <Slides>79</Slides>
  <Notes>7</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Slipstream</vt:lpstr>
      <vt:lpstr>PowerPoint Presentation</vt:lpstr>
      <vt:lpstr>PowerPoint Presentation</vt:lpstr>
      <vt:lpstr>افزایش جمعیت آری</vt:lpstr>
      <vt:lpstr>سیاست‌های کلی جمعیت)بيانات مقام معظم رهبري) </vt:lpstr>
      <vt:lpstr>سیاست‌های کلی جمعیت)بيانات مقام معظم رهبري) </vt:lpstr>
      <vt:lpstr>سیاست‌های کلی جمعیت)بيانات مقام معظم رهبري)</vt:lpstr>
      <vt:lpstr>سیاست‌های کلی جمعیت)بيانات مقام معظم رهبري)</vt:lpstr>
      <vt:lpstr>سیاست‌های کلی جمعیت)بيانات مقام معظم رهبري)</vt:lpstr>
      <vt:lpstr>سیاست‌های کلی جمعیت)بيانات مقام معظم رهبري)</vt:lpstr>
      <vt:lpstr>چالش های عمده جمعیتی </vt:lpstr>
      <vt:lpstr>نگاهی به فراز و نشیب‌های جمعیتی ایران</vt:lpstr>
      <vt:lpstr>نرخ باروری کلی کشور طی سال های 1401-1351</vt:lpstr>
      <vt:lpstr>نمودار مقایسه ای میزان نرخ باروری کلی استان و شهرستان طی سال های 1402-1395</vt:lpstr>
      <vt:lpstr>PowerPoint Presentation</vt:lpstr>
      <vt:lpstr>نمودار نرخ رشد طبیعی جمعیت استان و شهرستان قزوین طی سال های 1402-95</vt:lpstr>
      <vt:lpstr>درصد سالمندان استان قزوین طی سال های 1402-90</vt:lpstr>
      <vt:lpstr>بررسی سه سناریوی احتمالی </vt:lpstr>
      <vt:lpstr>مدت زمان کوتاه برای جبران کاهش جمعیت</vt:lpstr>
      <vt:lpstr>چه باید کرد ؟</vt:lpstr>
      <vt:lpstr>نقش آموزش در فرهنگ سازی بهداشتی</vt:lpstr>
      <vt:lpstr>محورهای آموزش به عموم مردم :</vt:lpstr>
      <vt:lpstr>محورهای آموزش به عموم مردم :</vt:lpstr>
      <vt:lpstr>چالش های فرزندآوری:</vt:lpstr>
      <vt:lpstr>بحران سالمندی </vt:lpstr>
      <vt:lpstr>تبعات سالمندی</vt:lpstr>
      <vt:lpstr>ناباروری </vt:lpstr>
      <vt:lpstr>شیوع ناباروری </vt:lpstr>
      <vt:lpstr>علل ناباروری :</vt:lpstr>
      <vt:lpstr>PowerPoint Presentation</vt:lpstr>
      <vt:lpstr>اهداف</vt:lpstr>
      <vt:lpstr>سطح بندی خدمات ناباروری </vt:lpstr>
      <vt:lpstr>سطح بندی خدمات ناباروری</vt:lpstr>
      <vt:lpstr>خدمات سطح اول</vt:lpstr>
      <vt:lpstr>نشاندار کردن زوجین</vt:lpstr>
      <vt:lpstr>سطح اول</vt:lpstr>
      <vt:lpstr>خدمات بهورز و مراقب سلامت</vt:lpstr>
      <vt:lpstr>موارد نیازمند ارجاع به سطح اول_ پزشک/ ماما مراقب</vt:lpstr>
      <vt:lpstr>افراد واجد شرایط دریافت خدمت(پزشک/ ماما مراقب)  </vt:lpstr>
      <vt:lpstr>خدمات ارائه شده در سطح اول_ پزشک/ ماما مراقب</vt:lpstr>
      <vt:lpstr>موارد نیازمند ارجاع به سطح دوم</vt:lpstr>
      <vt:lpstr>سقط</vt:lpstr>
      <vt:lpstr>PowerPoint Presentation</vt:lpstr>
      <vt:lpstr>PowerPoint Presentation</vt:lpstr>
      <vt:lpstr>PowerPoint Presentation</vt:lpstr>
      <vt:lpstr>PowerPoint Presentation</vt:lpstr>
      <vt:lpstr>PowerPoint Presentation</vt:lpstr>
      <vt:lpstr>غربالگری ناهنجاری جنین</vt:lpstr>
      <vt:lpstr>PowerPoint Presentation</vt:lpstr>
      <vt:lpstr>یک روش غربالگری مناسب چه خصوصیاتی دارد؟ </vt:lpstr>
      <vt:lpstr>عدم سهولت دسترسی</vt:lpstr>
      <vt:lpstr> بالا بودن میزان منفی کاذب </vt:lpstr>
      <vt:lpstr> بالا بودن موارد مثبت کاذب</vt:lpstr>
      <vt:lpstr>مقایسه ایران و جهان در برنامه غربالگری</vt:lpstr>
      <vt:lpstr> القای هراس و نگرانی به مادران باردار</vt:lpstr>
      <vt:lpstr>ترویج و تسهیل سقط جنین</vt:lpstr>
      <vt:lpstr> ادغام درنظام بهداشتی درمان</vt:lpstr>
      <vt:lpstr>اغراق در جایگاه غربالگری درتضمین سلامت مادر و جنین </vt:lpstr>
      <vt:lpstr>عدم نظارت و یکسان سازی عملکردآزمایشگاه ها</vt:lpstr>
      <vt:lpstr>PowerPoint Presentation</vt:lpstr>
      <vt:lpstr>قانون حمایت از خانواده و جوانی جمعیت</vt:lpstr>
      <vt:lpstr>تحلیل آماری قانون حمایت از خانواده و جوانی جمعیت</vt:lpstr>
      <vt:lpstr>زمانبندی ابلاغ قانون حمایت از خانواده و جوانی جمعیت</vt:lpstr>
      <vt:lpstr>20 ماده مصوب قانون حمایت از خانواده و جوانی جمعیت که تکیلف قانونی معاونت بهداشت است :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20 ماده مصوب قانون حمایت از خانواده و جوانی جمعیت که تکیلف قانونی معاونت بهداشت است :</vt:lpstr>
      <vt:lpstr>شاخص های مهم باروری</vt:lpstr>
      <vt:lpstr>فضاسازی در سیستم بهداشتی</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NP</cp:lastModifiedBy>
  <cp:revision>171</cp:revision>
  <dcterms:created xsi:type="dcterms:W3CDTF">2022-05-17T07:18:50Z</dcterms:created>
  <dcterms:modified xsi:type="dcterms:W3CDTF">2025-04-20T08:44:12Z</dcterms:modified>
</cp:coreProperties>
</file>